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72" r:id="rId9"/>
    <p:sldId id="273" r:id="rId10"/>
    <p:sldId id="285" r:id="rId11"/>
    <p:sldId id="269" r:id="rId12"/>
    <p:sldId id="270" r:id="rId13"/>
    <p:sldId id="271" r:id="rId14"/>
    <p:sldId id="276" r:id="rId15"/>
    <p:sldId id="274" r:id="rId16"/>
    <p:sldId id="277" r:id="rId17"/>
    <p:sldId id="275" r:id="rId18"/>
    <p:sldId id="278" r:id="rId19"/>
    <p:sldId id="279" r:id="rId20"/>
    <p:sldId id="281" r:id="rId21"/>
    <p:sldId id="282" r:id="rId22"/>
    <p:sldId id="291" r:id="rId23"/>
    <p:sldId id="295" r:id="rId24"/>
    <p:sldId id="296" r:id="rId25"/>
    <p:sldId id="297" r:id="rId26"/>
    <p:sldId id="299" r:id="rId27"/>
    <p:sldId id="300" r:id="rId28"/>
    <p:sldId id="301" r:id="rId29"/>
    <p:sldId id="302" r:id="rId30"/>
    <p:sldId id="290" r:id="rId31"/>
    <p:sldId id="286" r:id="rId32"/>
    <p:sldId id="284" r:id="rId33"/>
    <p:sldId id="287" r:id="rId34"/>
    <p:sldId id="289" r:id="rId35"/>
    <p:sldId id="288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5F07B13-CC14-49EA-AD08-8FEC6F5D55F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72"/>
            <p14:sldId id="273"/>
            <p14:sldId id="285"/>
            <p14:sldId id="269"/>
            <p14:sldId id="270"/>
            <p14:sldId id="271"/>
            <p14:sldId id="276"/>
            <p14:sldId id="274"/>
            <p14:sldId id="277"/>
            <p14:sldId id="275"/>
            <p14:sldId id="278"/>
            <p14:sldId id="279"/>
            <p14:sldId id="281"/>
            <p14:sldId id="282"/>
            <p14:sldId id="291"/>
            <p14:sldId id="295"/>
            <p14:sldId id="296"/>
            <p14:sldId id="297"/>
            <p14:sldId id="299"/>
            <p14:sldId id="300"/>
            <p14:sldId id="301"/>
            <p14:sldId id="302"/>
            <p14:sldId id="290"/>
            <p14:sldId id="286"/>
            <p14:sldId id="284"/>
            <p14:sldId id="287"/>
            <p14:sldId id="289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6E2C"/>
    <a:srgbClr val="213315"/>
    <a:srgbClr val="335020"/>
    <a:srgbClr val="131E0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>
        <p:scale>
          <a:sx n="90" d="100"/>
          <a:sy n="90" d="100"/>
        </p:scale>
        <p:origin x="66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1C49823-39FF-29A4-EFC5-D6AFF42ED0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7D6D66-8D73-1A26-2DF7-26714A5136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E1B69-E672-4FC5-A8E2-CFD5748099C4}" type="datetimeFigureOut">
              <a:rPr lang="de-DE" smtClean="0"/>
              <a:t>22.06.2023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428BCC-3ACB-FBAB-8D4A-2857FF912A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0AA33-129C-C90E-064C-9C300985EA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733-3CBB-48B9-A4ED-E796CD386F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909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73186-7EF3-45F1-91A9-F4F4610CC00A}" type="datetimeFigureOut">
              <a:rPr lang="de-DE" smtClean="0"/>
              <a:t>22.06.2023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2E87E-6982-4C0E-BFB6-65631D49CB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16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7E992-1277-A8B2-0450-D23A22DE5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274A04-8ADF-3ACB-3BFD-876E9CC44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B2214-EA02-08CE-2031-23CF4E77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2835-D0C7-40CC-9AB9-F6B6BEE88F7E}" type="datetime1">
              <a:rPr lang="de-DE" smtClean="0"/>
              <a:t>22.06.2023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8F235-57F0-4390-6947-0F93E05A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27440F-B13A-D33F-40B5-814C8C3E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13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0A251-F4BC-FDC8-8E14-E16B5E5D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2EA55B8-2D64-8189-2C1B-A5CB83137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750A8-1D61-1FB7-C67C-42D47225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5D3F-227F-4348-A807-46D585443DA0}" type="datetime1">
              <a:rPr lang="de-DE" smtClean="0"/>
              <a:t>22.06.2023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5134B4-6A05-28F0-AAE1-33145904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E1048-359A-B579-483C-AC0F2CBB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84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FD7E87D-0FBA-735D-5917-701E0FA72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20CB17-8DA8-7F5A-C3FC-4A3F88FCE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F8C40-0B7C-D1EF-C973-36EB202E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C996-1FC8-4603-8483-641794460FD3}" type="datetime1">
              <a:rPr lang="de-DE" smtClean="0"/>
              <a:t>22.06.2023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A2A711-7375-3757-A8DA-48C20741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3BB223-F3FC-6771-94B5-81F39C52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09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498D6-F50D-0E65-BD99-B6CF3357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99E2BE-4E8C-1920-B425-AD818B90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DE070A-B6E0-DF05-1C69-3824058D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C400-18E4-496F-9204-FA9B3DAB1523}" type="datetime1">
              <a:rPr lang="de-DE" smtClean="0"/>
              <a:t>22.06.2023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48F765-F24A-4E16-C47D-82455A50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8671D6-45D3-C7D1-BF6E-3DA0F7F6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84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3F144-EA67-76F7-D549-723109FD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6E877E-6BE8-8870-86C9-FC556532B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0354B8-338D-90C2-8543-96801C5E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C1A-1BB0-4BD9-AA5C-797C8EE59ED1}" type="datetime1">
              <a:rPr lang="de-DE" smtClean="0"/>
              <a:t>22.06.2023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29F6E-0AAB-3577-C2D3-3F707F2D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4FCF17-A58B-84A4-B7FC-E906E981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44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DF6C2-E8A7-D0A2-9DDA-4EBA2508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C08B6C-3C50-9675-D9A4-D7246A96C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F0E254-C39A-A27A-11C5-954E4FBE5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F76718-722E-408F-927C-D834BDC6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2C6-98D3-4941-9407-FBFD6FE95A1B}" type="datetime1">
              <a:rPr lang="de-DE" smtClean="0"/>
              <a:t>22.06.2023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2B196F-1F15-C066-AB04-547BBD6B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C55AF7-F77E-4E58-66F9-8354922A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21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2C688-D3D9-3E00-273E-9B65AB32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D87C1-44BF-ED4A-584A-07B8C179C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D88579-B0B0-4C13-217E-5B19BA59F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9F5079-11D1-B4E3-C4BC-A5907D414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6335DE-BB0A-4D45-EDF8-8F6937921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88739E-91CF-D254-97C8-2BAD8D8B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FDC4-7628-412B-AD46-5562899E0409}" type="datetime1">
              <a:rPr lang="de-DE" smtClean="0"/>
              <a:t>22.06.2023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93B0EC4-2120-BB83-2DB8-ED614A80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DE526-E4F7-3C6B-859C-3C732982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50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4F7C8-40FD-21A1-C876-501FDA4D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343784-97C9-BEEE-6DD8-AF445897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0055-CF5E-4F75-8326-3495209F3774}" type="datetime1">
              <a:rPr lang="de-DE" smtClean="0"/>
              <a:t>22.06.2023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709DED-58E2-4B00-DA27-4913DCE3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08AEA-399C-2AB5-0C9B-4D82260A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1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CB98441-C9AB-53FE-28B3-0659B619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5B5D-8D7E-48AC-9779-281929B27192}" type="datetime1">
              <a:rPr lang="de-DE" smtClean="0"/>
              <a:t>22.06.2023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88C7F3-E032-CCFB-585D-EDC37DE1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AECA8A-FCFB-6350-0935-0C04FF95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4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E1290-4B7A-750A-95CA-EAE08DB3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1AE318-7F33-19EA-F1A1-D230DF8BE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F87018-0677-1F71-C1D6-37C1C3AD0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EFAC85-6513-49C0-6B6D-B8689BEA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3CE6-4EE4-446F-8EEA-9837DB909087}" type="datetime1">
              <a:rPr lang="de-DE" smtClean="0"/>
              <a:t>22.06.2023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DB685D-C654-E449-CD91-603A9EEE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CDA531-F214-6F6F-1A21-00DFA643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2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90A6C-020A-0525-243C-538CAB01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319F892-071A-80F4-CE2F-885FE5A85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E7C3B6-37DB-EBC7-900C-87D2FB153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C79C91-0721-B920-F881-C6327833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8C7-1957-4CA9-AF0A-979D57BFFF1D}" type="datetime1">
              <a:rPr lang="de-DE" smtClean="0"/>
              <a:t>22.06.2023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CF56AC-B82A-A1C6-D606-53AAEAA6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C81E89-0305-C287-90D3-A776246F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6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82FCC5-A2CC-02E3-5B25-44B6F900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04D659-A3E0-41CF-87EB-E6DE26455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6F5906-86F8-89F4-53F5-D22072BD3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47123-4789-449B-BCB5-8F580E528287}" type="datetime1">
              <a:rPr lang="de-DE" smtClean="0"/>
              <a:t>22.06.2023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B727D5-A7C6-BDDA-0AD6-87CBA1F3B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5DA65E-D435-AD48-B44D-DC4774106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4329-C7E7-4F69-9AA7-94F88524CB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99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teknodiot.com/microsoft-word-yakinda-tahmini-metin-kullanacak" TargetMode="External"/><Relationship Id="rId3" Type="http://schemas.openxmlformats.org/officeDocument/2006/relationships/hyperlink" Target="https://www.belama.de/mediafiles/s360/belama-filiale-berlin.jpeg" TargetMode="External"/><Relationship Id="rId7" Type="http://schemas.openxmlformats.org/officeDocument/2006/relationships/hyperlink" Target="https://www.blogforlearning.com/2019/06/web-programming-on-linux-with-xampp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inuxaria.com/article/1572" TargetMode="External"/><Relationship Id="rId5" Type="http://schemas.openxmlformats.org/officeDocument/2006/relationships/hyperlink" Target="https://www.ochobitshacenunbyte.com/2015/08/19/cambiar-tamano-de-miniaturas-o-thumbnails-en-wordpress/" TargetMode="External"/><Relationship Id="rId10" Type="http://schemas.openxmlformats.org/officeDocument/2006/relationships/hyperlink" Target="https://www.raffaelechiatto.com/category/linux/phpmyadmin/" TargetMode="External"/><Relationship Id="rId4" Type="http://schemas.openxmlformats.org/officeDocument/2006/relationships/hyperlink" Target="https://en.wikipedia.org/wiki/Visual_Studio_Code" TargetMode="External"/><Relationship Id="rId9" Type="http://schemas.openxmlformats.org/officeDocument/2006/relationships/hyperlink" Target="https://lthub.ubc.ca/guides/github-instructor-guide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ogforlearning.com/2019/06/web-programming-on-linux-with-xampp.html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2.png"/><Relationship Id="rId12" Type="http://schemas.openxmlformats.org/officeDocument/2006/relationships/hyperlink" Target="https://www.raffaelechiatto.com/category/linux/phpmyadmin/" TargetMode="External"/><Relationship Id="rId2" Type="http://schemas.openxmlformats.org/officeDocument/2006/relationships/image" Target="../media/image1.jpeg"/><Relationship Id="rId16" Type="http://schemas.openxmlformats.org/officeDocument/2006/relationships/hyperlink" Target="https://teknodiot.com/microsoft-word-yakinda-tahmini-metin-kullanacak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Visual_Studio_Code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jpg"/><Relationship Id="rId10" Type="http://schemas.openxmlformats.org/officeDocument/2006/relationships/hyperlink" Target="https://linuxaria.com/article/1572" TargetMode="External"/><Relationship Id="rId4" Type="http://schemas.openxmlformats.org/officeDocument/2006/relationships/hyperlink" Target="https://www.ochobitshacenunbyte.com/2015/08/19/cambiar-tamano-de-miniaturas-o-thumbnails-en-wordpress/" TargetMode="External"/><Relationship Id="rId9" Type="http://schemas.openxmlformats.org/officeDocument/2006/relationships/image" Target="../media/image23.jpg"/><Relationship Id="rId14" Type="http://schemas.openxmlformats.org/officeDocument/2006/relationships/hyperlink" Target="https://lthub.ubc.ca/guides/github-instructor-guid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80" name="Grafik 58">
            <a:extLst>
              <a:ext uri="{FF2B5EF4-FFF2-40B4-BE49-F238E27FC236}">
                <a16:creationId xmlns:a16="http://schemas.microsoft.com/office/drawing/2014/main" id="{51E88CC7-3557-202C-391F-F95EE65B3F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9656" y="-557194"/>
            <a:ext cx="5542704" cy="3681522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1" name="Grafik 60">
            <a:extLst>
              <a:ext uri="{FF2B5EF4-FFF2-40B4-BE49-F238E27FC236}">
                <a16:creationId xmlns:a16="http://schemas.microsoft.com/office/drawing/2014/main" id="{9EB25897-8383-1D9C-54E4-8FF959A937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10" y="-443685"/>
            <a:ext cx="4642683" cy="3123090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2" name="Grafik 62">
            <a:extLst>
              <a:ext uri="{FF2B5EF4-FFF2-40B4-BE49-F238E27FC236}">
                <a16:creationId xmlns:a16="http://schemas.microsoft.com/office/drawing/2014/main" id="{191F3760-BD5E-572B-5DD2-DDE160B9B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1749" y="3250934"/>
            <a:ext cx="6539255" cy="4050751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3" name="Grafik 64">
            <a:extLst>
              <a:ext uri="{FF2B5EF4-FFF2-40B4-BE49-F238E27FC236}">
                <a16:creationId xmlns:a16="http://schemas.microsoft.com/office/drawing/2014/main" id="{8F181776-ABC5-69DC-37E4-02BFEC6F7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8463516" y="4412513"/>
            <a:ext cx="3833535" cy="260399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0B99D86-6B0B-3A27-3FEA-E065A6F4F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4258" y="1006830"/>
            <a:ext cx="9183483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FF3F6C-3CE4-352C-E8B9-2CB0551364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75001" y="1573551"/>
            <a:ext cx="724100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Entwicklung der Webanwendung</a:t>
            </a:r>
          </a:p>
          <a:p>
            <a:pPr algn="ctr"/>
            <a:r>
              <a:rPr lang="de-DE" sz="4000" dirty="0"/>
              <a:t>„Matratzenfinder“</a:t>
            </a:r>
          </a:p>
          <a:p>
            <a:pPr algn="ctr"/>
            <a:endParaRPr lang="de-DE" dirty="0"/>
          </a:p>
          <a:p>
            <a:pPr algn="ctr"/>
            <a:r>
              <a:rPr lang="de-DE" sz="2800" dirty="0"/>
              <a:t>Zur Vereinfachung von Produktempfehlungen</a:t>
            </a:r>
          </a:p>
          <a:p>
            <a:pPr algn="ctr"/>
            <a:r>
              <a:rPr lang="de-DE" sz="2800" dirty="0"/>
              <a:t>aufgrund von Kundenwünschen</a:t>
            </a:r>
          </a:p>
          <a:p>
            <a:pPr algn="ctr"/>
            <a:endParaRPr lang="de-DE" dirty="0"/>
          </a:p>
          <a:p>
            <a:pPr algn="ctr"/>
            <a:r>
              <a:rPr lang="de-DE" sz="2000" dirty="0"/>
              <a:t>Von Cindy Hinze</a:t>
            </a:r>
          </a:p>
          <a:p>
            <a:pPr algn="ctr"/>
            <a:r>
              <a:rPr lang="de-DE" sz="2000" dirty="0"/>
              <a:t>Fachinformatikerin Anwendungsentwicklung</a:t>
            </a:r>
          </a:p>
          <a:p>
            <a:pPr algn="ctr"/>
            <a:r>
              <a:rPr lang="de-DE" sz="2000" dirty="0"/>
              <a:t>Prüfungsausschuss: FIAN_03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7861933-3ED8-FB0A-F970-CB864912C40B}"/>
              </a:ext>
            </a:extLst>
          </p:cNvPr>
          <p:cNvSpPr txBox="1"/>
          <p:nvPr/>
        </p:nvSpPr>
        <p:spPr>
          <a:xfrm>
            <a:off x="5402541" y="7612038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72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2884" y="348105"/>
            <a:ext cx="3566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„</a:t>
            </a:r>
            <a:r>
              <a:rPr lang="de-DE" sz="3200" dirty="0" err="1"/>
              <a:t>Make</a:t>
            </a:r>
            <a:r>
              <a:rPr lang="de-DE" sz="3200" dirty="0"/>
              <a:t>“ oder „Buy“?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71427E-6E64-3411-F697-496A1F744889}"/>
              </a:ext>
            </a:extLst>
          </p:cNvPr>
          <p:cNvSpPr txBox="1">
            <a:spLocks/>
          </p:cNvSpPr>
          <p:nvPr/>
        </p:nvSpPr>
        <p:spPr>
          <a:xfrm>
            <a:off x="2188830" y="1501876"/>
            <a:ext cx="2438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Amortisationszeit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786138F-8644-3118-32E7-2D8C381EC9E1}"/>
              </a:ext>
            </a:extLst>
          </p:cNvPr>
          <p:cNvSpPr txBox="1">
            <a:spLocks/>
          </p:cNvSpPr>
          <p:nvPr/>
        </p:nvSpPr>
        <p:spPr>
          <a:xfrm>
            <a:off x="2498369" y="2203185"/>
            <a:ext cx="175240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415€ - 75€</a:t>
            </a:r>
          </a:p>
          <a:p>
            <a:r>
              <a:rPr lang="de-DE" sz="2400" dirty="0"/>
              <a:t>= 340€ / 35€</a:t>
            </a:r>
          </a:p>
          <a:p>
            <a:r>
              <a:rPr lang="de-DE" sz="2400" dirty="0"/>
              <a:t>= </a:t>
            </a:r>
            <a:r>
              <a:rPr lang="de-DE" sz="2400" u="sng" dirty="0"/>
              <a:t>9,71</a:t>
            </a:r>
          </a:p>
          <a:p>
            <a:endParaRPr lang="de-DE" sz="2400" u="sng" dirty="0"/>
          </a:p>
          <a:p>
            <a:r>
              <a:rPr lang="de-DE" sz="2400" b="1" dirty="0"/>
              <a:t>~ 10 Jahre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6DC05D4-16ED-0850-0D90-8FA1C5433C2B}"/>
              </a:ext>
            </a:extLst>
          </p:cNvPr>
          <p:cNvSpPr txBox="1">
            <a:spLocks/>
          </p:cNvSpPr>
          <p:nvPr/>
        </p:nvSpPr>
        <p:spPr>
          <a:xfrm>
            <a:off x="5935709" y="1490008"/>
            <a:ext cx="40674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Finanzielle Sicht:</a:t>
            </a:r>
          </a:p>
          <a:p>
            <a:r>
              <a:rPr lang="de-DE" sz="2400" dirty="0"/>
              <a:t>„Buy“</a:t>
            </a:r>
          </a:p>
          <a:p>
            <a:endParaRPr lang="de-DE" sz="2400" dirty="0"/>
          </a:p>
          <a:p>
            <a:r>
              <a:rPr lang="de-DE" sz="2400" b="1" dirty="0"/>
              <a:t>Individualität &amp; Konfiguration:</a:t>
            </a:r>
          </a:p>
          <a:p>
            <a:r>
              <a:rPr lang="de-DE" sz="2400" dirty="0"/>
              <a:t>„</a:t>
            </a:r>
            <a:r>
              <a:rPr lang="de-DE" sz="2400" dirty="0" err="1"/>
              <a:t>Make</a:t>
            </a:r>
            <a:r>
              <a:rPr lang="de-DE" sz="24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3793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build="p"/>
      <p:bldP spid="2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49976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2D94A66-8814-9749-398B-0EB8375A3B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4199" y="2038518"/>
            <a:ext cx="2697156" cy="1833876"/>
            <a:chOff x="2763211" y="1880517"/>
            <a:chExt cx="1993279" cy="1401478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33396E3B-CBFD-54BE-4736-658C46ED0D7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763211" y="1880517"/>
              <a:ext cx="1993279" cy="1115379"/>
              <a:chOff x="2112517" y="2054301"/>
              <a:chExt cx="1615494" cy="914400"/>
            </a:xfrm>
          </p:grpSpPr>
          <p:pic>
            <p:nvPicPr>
              <p:cNvPr id="39" name="Grafik 38" descr="Mann mit einfarbiger Füllung">
                <a:extLst>
                  <a:ext uri="{FF2B5EF4-FFF2-40B4-BE49-F238E27FC236}">
                    <a16:creationId xmlns:a16="http://schemas.microsoft.com/office/drawing/2014/main" id="{DF02CD6B-E9D7-1DF6-5465-3CFC0C2A7E97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63064" y="20543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0" name="Grafik 39" descr="Frau mit einfarbiger Füllung">
                <a:extLst>
                  <a:ext uri="{FF2B5EF4-FFF2-40B4-BE49-F238E27FC236}">
                    <a16:creationId xmlns:a16="http://schemas.microsoft.com/office/drawing/2014/main" id="{522362B3-A3E5-1335-162B-0A5F2E64720A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13611" y="20543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fik 40" descr="Mann mit einfarbiger Füllung">
                <a:extLst>
                  <a:ext uri="{FF2B5EF4-FFF2-40B4-BE49-F238E27FC236}">
                    <a16:creationId xmlns:a16="http://schemas.microsoft.com/office/drawing/2014/main" id="{A4AECD7F-A79D-7BEC-948F-05AF73AA4847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12517" y="205430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AAFAF0C-22FA-61BE-5BBB-28BB18A32D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0414" y="2929183"/>
              <a:ext cx="1974556" cy="352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Verkäufer &amp; Berater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31390D1-C266-DC9E-AA2A-D2588AAA76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13945" y="2197355"/>
            <a:ext cx="2477614" cy="1781306"/>
            <a:chOff x="2145377" y="3782276"/>
            <a:chExt cx="1763090" cy="1201501"/>
          </a:xfrm>
        </p:grpSpPr>
        <p:pic>
          <p:nvPicPr>
            <p:cNvPr id="58" name="Grafik 57" descr="Weibliches Profil mit einfarbiger Füllung">
              <a:extLst>
                <a:ext uri="{FF2B5EF4-FFF2-40B4-BE49-F238E27FC236}">
                  <a16:creationId xmlns:a16="http://schemas.microsoft.com/office/drawing/2014/main" id="{83F4047B-E621-E36E-D380-5470D18CE8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46460" y="3782277"/>
              <a:ext cx="1062007" cy="1062007"/>
            </a:xfrm>
            <a:prstGeom prst="rect">
              <a:avLst/>
            </a:prstGeom>
          </p:spPr>
        </p:pic>
        <p:pic>
          <p:nvPicPr>
            <p:cNvPr id="59" name="Grafik 58" descr="Männliches Profil mit einfarbiger Füllung">
              <a:extLst>
                <a:ext uri="{FF2B5EF4-FFF2-40B4-BE49-F238E27FC236}">
                  <a16:creationId xmlns:a16="http://schemas.microsoft.com/office/drawing/2014/main" id="{F27FF4DF-E945-BC7E-EABB-7962D340808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5377" y="3782276"/>
              <a:ext cx="1062008" cy="1062008"/>
            </a:xfrm>
            <a:prstGeom prst="rect">
              <a:avLst/>
            </a:prstGeom>
          </p:spPr>
        </p:pic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661AFAF-66D5-FAC5-3E5E-C6A155C48A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873" y="4672381"/>
              <a:ext cx="812414" cy="311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Kunden</a:t>
              </a:r>
              <a:endParaRPr lang="de-DE" dirty="0"/>
            </a:p>
          </p:txBody>
        </p:sp>
      </p:grpSp>
      <p:sp>
        <p:nvSpPr>
          <p:cNvPr id="64" name="Pfeil: nach rechts 63">
            <a:extLst>
              <a:ext uri="{FF2B5EF4-FFF2-40B4-BE49-F238E27FC236}">
                <a16:creationId xmlns:a16="http://schemas.microsoft.com/office/drawing/2014/main" id="{4FD2FAF9-84C2-1C74-FEF7-8875604775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33507" y="2664039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91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49976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183715C-A488-3A27-B829-6B7AA7E8B0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47038" y="1960398"/>
            <a:ext cx="4276876" cy="2496214"/>
            <a:chOff x="1638149" y="1382617"/>
            <a:chExt cx="4276876" cy="249621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D8AF9ED5-C243-ADE2-B264-BB16439160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38149" y="1382617"/>
              <a:ext cx="4276876" cy="2128063"/>
              <a:chOff x="5751155" y="2500229"/>
              <a:chExt cx="4276876" cy="2128063"/>
            </a:xfrm>
          </p:grpSpPr>
          <p:pic>
            <p:nvPicPr>
              <p:cNvPr id="50" name="Grafik 49" descr="Chat mit einfarbiger Füllung">
                <a:extLst>
                  <a:ext uri="{FF2B5EF4-FFF2-40B4-BE49-F238E27FC236}">
                    <a16:creationId xmlns:a16="http://schemas.microsoft.com/office/drawing/2014/main" id="{F73391D5-E4D9-2ED6-E191-EC705401AD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88562" y="2500229"/>
                <a:ext cx="1283875" cy="1283875"/>
              </a:xfrm>
              <a:prstGeom prst="rect">
                <a:avLst/>
              </a:prstGeom>
            </p:spPr>
          </p:pic>
          <p:pic>
            <p:nvPicPr>
              <p:cNvPr id="54" name="Grafik 53" descr="Weibliches Profil mit einfarbiger Füllung">
                <a:extLst>
                  <a:ext uri="{FF2B5EF4-FFF2-40B4-BE49-F238E27FC236}">
                    <a16:creationId xmlns:a16="http://schemas.microsoft.com/office/drawing/2014/main" id="{C8B966E3-40FB-573F-E290-4F3ECC4549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51155" y="2939916"/>
                <a:ext cx="1688376" cy="1688376"/>
              </a:xfrm>
              <a:prstGeom prst="rect">
                <a:avLst/>
              </a:prstGeom>
            </p:spPr>
          </p:pic>
          <p:pic>
            <p:nvPicPr>
              <p:cNvPr id="56" name="Grafik 55" descr="Büromitarbeiter mit einfarbiger Füllung">
                <a:extLst>
                  <a:ext uri="{FF2B5EF4-FFF2-40B4-BE49-F238E27FC236}">
                    <a16:creationId xmlns:a16="http://schemas.microsoft.com/office/drawing/2014/main" id="{0A3049AE-BF9F-D209-2276-DE6CEA9A0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39655" y="2939916"/>
                <a:ext cx="1688376" cy="1688376"/>
              </a:xfrm>
              <a:prstGeom prst="rect">
                <a:avLst/>
              </a:prstGeom>
            </p:spPr>
          </p:pic>
        </p:grp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38169BDE-35E8-C25D-0971-9DC9A49D0F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73124" y="3417166"/>
              <a:ext cx="2278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Beratung vor Ort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A17F784-FFD2-6DF2-8ED1-BEE674682D2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95910" y="2363964"/>
            <a:ext cx="2937792" cy="2014314"/>
            <a:chOff x="7267677" y="2366588"/>
            <a:chExt cx="2937792" cy="2014314"/>
          </a:xfrm>
        </p:grpSpPr>
        <p:pic>
          <p:nvPicPr>
            <p:cNvPr id="52" name="Grafik 51" descr="Callcenter mit einfarbiger Füllung">
              <a:extLst>
                <a:ext uri="{FF2B5EF4-FFF2-40B4-BE49-F238E27FC236}">
                  <a16:creationId xmlns:a16="http://schemas.microsoft.com/office/drawing/2014/main" id="{74E38B48-C228-2B32-C805-8084571420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30500" y="2366588"/>
              <a:ext cx="1688376" cy="168837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3AD43A3D-3428-6EE2-15DD-FBFE490AC2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67677" y="3919237"/>
              <a:ext cx="2937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Telefonische Beratung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58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49976" y="373412"/>
            <a:ext cx="20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IST-Analyse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F3F5B46-7323-30A9-6336-7AF1824C00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18178" y="2100952"/>
            <a:ext cx="2618118" cy="2010926"/>
            <a:chOff x="1797316" y="2134691"/>
            <a:chExt cx="2618118" cy="2010926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8286E4FF-CF77-8F8B-E89B-E8DED658DA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97316" y="2134691"/>
              <a:ext cx="2618118" cy="1685942"/>
              <a:chOff x="1787069" y="1675995"/>
              <a:chExt cx="2618118" cy="1685942"/>
            </a:xfrm>
          </p:grpSpPr>
          <p:pic>
            <p:nvPicPr>
              <p:cNvPr id="18" name="Grafik 17" descr="Fragezeichen mit einfarbiger Füllung">
                <a:extLst>
                  <a:ext uri="{FF2B5EF4-FFF2-40B4-BE49-F238E27FC236}">
                    <a16:creationId xmlns:a16="http://schemas.microsoft.com/office/drawing/2014/main" id="{FD8366B2-F7DE-8557-11CD-0BBA77A2D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56969" y="1675995"/>
                <a:ext cx="1298812" cy="1298812"/>
              </a:xfrm>
              <a:prstGeom prst="rect">
                <a:avLst/>
              </a:prstGeom>
            </p:spPr>
          </p:pic>
          <p:pic>
            <p:nvPicPr>
              <p:cNvPr id="24" name="Grafik 23" descr="Fragezeichen mit einfarbiger Füllung">
                <a:extLst>
                  <a:ext uri="{FF2B5EF4-FFF2-40B4-BE49-F238E27FC236}">
                    <a16:creationId xmlns:a16="http://schemas.microsoft.com/office/drawing/2014/main" id="{1DD412CD-91F8-F92C-8A53-17EBA41108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0761338">
                <a:off x="1787069" y="1990953"/>
                <a:ext cx="1298812" cy="1298812"/>
              </a:xfrm>
              <a:prstGeom prst="rect">
                <a:avLst/>
              </a:prstGeom>
            </p:spPr>
          </p:pic>
          <p:pic>
            <p:nvPicPr>
              <p:cNvPr id="25" name="Grafik 24" descr="Fragezeichen mit einfarbiger Füllung">
                <a:extLst>
                  <a:ext uri="{FF2B5EF4-FFF2-40B4-BE49-F238E27FC236}">
                    <a16:creationId xmlns:a16="http://schemas.microsoft.com/office/drawing/2014/main" id="{0951E19F-FA91-BD38-1FDD-D4C2FB11E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459049">
                <a:off x="3106375" y="2063125"/>
                <a:ext cx="1298812" cy="1298812"/>
              </a:xfrm>
              <a:prstGeom prst="rect">
                <a:avLst/>
              </a:prstGeom>
            </p:spPr>
          </p:pic>
        </p:grp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8098A50-5C3E-ACBC-D79E-58BA662908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9014" y="3683952"/>
              <a:ext cx="1955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„Kern“-Fragen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C0DAE936-4F96-C67B-8232-4D0F67B5E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24379" y="2900132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786DAEA-9B87-47E0-EE09-D44A96984F0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91206" y="2199537"/>
            <a:ext cx="2668551" cy="1731557"/>
            <a:chOff x="6484545" y="2114568"/>
            <a:chExt cx="2668551" cy="1731557"/>
          </a:xfrm>
        </p:grpSpPr>
        <p:pic>
          <p:nvPicPr>
            <p:cNvPr id="42" name="Grafik 41" descr="Bett mit einfarbiger Füllung">
              <a:extLst>
                <a:ext uri="{FF2B5EF4-FFF2-40B4-BE49-F238E27FC236}">
                  <a16:creationId xmlns:a16="http://schemas.microsoft.com/office/drawing/2014/main" id="{4FE60EF4-F343-2988-133A-86B5E31B69C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9611" y="2114568"/>
              <a:ext cx="1718420" cy="1718420"/>
            </a:xfrm>
            <a:prstGeom prst="rect">
              <a:avLst/>
            </a:prstGeom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7BB32E5-3C2E-DA36-C597-C9DEB2E123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84545" y="3384460"/>
              <a:ext cx="2668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Produktempfehlung</a:t>
              </a:r>
            </a:p>
          </p:txBody>
        </p:sp>
      </p:grp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CDAC4328-0751-B9B6-3B05-40FCC3EC6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47840" y="2900132"/>
            <a:ext cx="1278744" cy="6847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72012B-559E-60C0-57B3-C6FDB4CA6E6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714666" y="2219877"/>
            <a:ext cx="2086020" cy="2357052"/>
            <a:chOff x="10218682" y="2195883"/>
            <a:chExt cx="2086020" cy="2357052"/>
          </a:xfrm>
        </p:grpSpPr>
        <p:pic>
          <p:nvPicPr>
            <p:cNvPr id="55" name="Grafik 54" descr="Geld mit einfarbiger Füllung">
              <a:extLst>
                <a:ext uri="{FF2B5EF4-FFF2-40B4-BE49-F238E27FC236}">
                  <a16:creationId xmlns:a16="http://schemas.microsoft.com/office/drawing/2014/main" id="{90798112-8E32-6659-B467-BCE6FF42F2B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9" y="2195883"/>
              <a:ext cx="1718420" cy="171842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28B7352-D5C1-49E1-1811-7D53865AC6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18682" y="3721938"/>
              <a:ext cx="208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Anzahlung</a:t>
              </a:r>
            </a:p>
            <a:p>
              <a:r>
                <a:rPr lang="de-DE" sz="2400" dirty="0"/>
                <a:t>+ Kundendaten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A4034D8-E9CF-36F3-C903-86939407309A}"/>
              </a:ext>
            </a:extLst>
          </p:cNvPr>
          <p:cNvGrpSpPr/>
          <p:nvPr/>
        </p:nvGrpSpPr>
        <p:grpSpPr>
          <a:xfrm>
            <a:off x="4380818" y="7796481"/>
            <a:ext cx="1456661" cy="1357039"/>
            <a:chOff x="6365357" y="2170799"/>
            <a:chExt cx="1456661" cy="1357039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4FE1C9C7-605B-67B6-CAFB-AEFBFC1C97E8}"/>
                </a:ext>
              </a:extLst>
            </p:cNvPr>
            <p:cNvSpPr/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4BDDF4E6-1C41-2C8D-510A-9E466FB61660}"/>
                </a:ext>
              </a:extLst>
            </p:cNvPr>
            <p:cNvSpPr txBox="1"/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207ADE7F-7615-3457-452A-035B7A1BF031}"/>
                </a:ext>
              </a:extLst>
            </p:cNvPr>
            <p:cNvSpPr txBox="1"/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61250BCC-3A57-66C3-66C5-49FA4DE3A0CA}"/>
              </a:ext>
            </a:extLst>
          </p:cNvPr>
          <p:cNvGrpSpPr/>
          <p:nvPr/>
        </p:nvGrpSpPr>
        <p:grpSpPr>
          <a:xfrm>
            <a:off x="6246634" y="7618612"/>
            <a:ext cx="1820823" cy="1283874"/>
            <a:chOff x="4369980" y="2170799"/>
            <a:chExt cx="1456661" cy="956930"/>
          </a:xfrm>
        </p:grpSpPr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811959E3-8337-F7DF-DAA5-E8F0EDFEAD8E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5B97E844-038E-06C0-CFBD-E4A3DFDEC1A0}"/>
                </a:ext>
              </a:extLst>
            </p:cNvPr>
            <p:cNvSpPr txBox="1"/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52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3547" y="373412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SOLL-Konzept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B1FC375-9BC2-65FE-5706-72673DC807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7860" y="7831330"/>
            <a:ext cx="1456661" cy="1357039"/>
            <a:chOff x="6365357" y="2170799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53C834B8-860B-7809-E248-2CAF4CF572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F614D02-E8FF-1384-BC20-1139BF8E1C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A3B6343-3E00-67EC-1343-853CBB7A808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F43876C-2F0E-B454-9990-8A31B3E0F6B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117882" y="7610943"/>
            <a:ext cx="1820823" cy="1283874"/>
            <a:chOff x="4369980" y="2170799"/>
            <a:chExt cx="1456661" cy="95693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653DD08-0F6B-702B-C4B9-BE349AB931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0AFEF45-BA63-90DC-4EDB-4B478E24EB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50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001" y="373412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SOLL-Konzept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DB17A43-AF17-97B1-335E-D5D38F2C8B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15" y="0"/>
            <a:ext cx="8720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64500" y="395362"/>
            <a:ext cx="3462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Benutzeroberfläche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4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07389" y="395362"/>
            <a:ext cx="3462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Benutzeroberfläche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EF04366-E1F9-1815-08A0-CEB2ABC20F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61" y="7597"/>
            <a:ext cx="9519037" cy="688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8581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32258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1E9B62-0FF4-023E-65F2-0C0A7AD3DC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918"/>
            <a:ext cx="12192000" cy="498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EEEC3E5-669E-02D7-696F-93049C3917A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0023" y="2779470"/>
            <a:ext cx="1456661" cy="1445771"/>
            <a:chOff x="636195" y="2750481"/>
            <a:chExt cx="1456661" cy="1445771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034B8566-EA30-F6C7-E6B1-AB3B03CE28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195" y="2750481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6704E50-BA9D-AC6D-7E00-AD0FD089D2F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4446" y="299811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488EBB7-5230-9E62-0364-9EDEEC199A4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0023" y="3734587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Einleitung</a:t>
              </a:r>
              <a:endParaRPr lang="de-DE" sz="2000"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8447064-0098-8036-B7DA-96A194A68D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05832" y="2779470"/>
            <a:ext cx="1456661" cy="1411058"/>
            <a:chOff x="2565615" y="2750481"/>
            <a:chExt cx="1456661" cy="141105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65615" y="2750481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23865" y="299632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8268" y="3699874"/>
              <a:ext cx="11913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Planung</a:t>
              </a:r>
              <a:endParaRPr lang="de-DE" sz="2000" dirty="0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D328C53-4633-DD93-412F-5FEB46FCB8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1641" y="2784324"/>
            <a:ext cx="1456661" cy="1418594"/>
            <a:chOff x="4403269" y="2779470"/>
            <a:chExt cx="1456661" cy="1418594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03269" y="2779470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61520" y="302710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54998" y="3736399"/>
              <a:ext cx="11532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Analyse</a:t>
              </a:r>
              <a:endParaRPr lang="de-DE" sz="2000" dirty="0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6E523F2-2B62-8CD2-975B-15A241CBEA8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7450" y="2779470"/>
            <a:ext cx="1456661" cy="1418594"/>
            <a:chOff x="6240923" y="2750481"/>
            <a:chExt cx="1456661" cy="141859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40923" y="2750481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8709" y="29981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80737" y="3707410"/>
              <a:ext cx="11804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Entwurf</a:t>
              </a:r>
              <a:endParaRPr lang="de-DE" sz="2000" dirty="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6A095CA-EE80-D561-9BF3-2F0A9976B9C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103259" y="2771934"/>
            <a:ext cx="1590564" cy="1418594"/>
            <a:chOff x="8011625" y="2742945"/>
            <a:chExt cx="1590564" cy="141859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78577" y="2742945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36828" y="298878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11625" y="3699874"/>
              <a:ext cx="159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Umsetzung</a:t>
              </a:r>
              <a:endParaRPr lang="de-DE" sz="2000" dirty="0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F3D1014-97F1-6379-05BF-3AC67D955C7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102972" y="2784326"/>
            <a:ext cx="1456661" cy="1413738"/>
            <a:chOff x="10099144" y="2755337"/>
            <a:chExt cx="1456661" cy="1413738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99144" y="2755337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57395" y="300296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47686" y="3707410"/>
              <a:ext cx="759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Fazit</a:t>
              </a:r>
              <a:endParaRPr lang="de-DE" sz="2000" dirty="0"/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5B534E7A-22F2-F5FE-948B-4C36769A85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02541" y="1035792"/>
            <a:ext cx="1386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Inhalt</a:t>
            </a:r>
            <a:endParaRPr lang="de-DE" dirty="0"/>
          </a:p>
        </p:txBody>
      </p:sp>
      <p:sp useBgFill="1">
        <p:nvSpPr>
          <p:cNvPr id="74" name="Grafik 62">
            <a:extLst>
              <a:ext uri="{FF2B5EF4-FFF2-40B4-BE49-F238E27FC236}">
                <a16:creationId xmlns:a16="http://schemas.microsoft.com/office/drawing/2014/main" id="{72E46F01-311D-8C6E-EFA3-622FF69F36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86889" y="4873639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5" name="Grafik 58">
            <a:extLst>
              <a:ext uri="{FF2B5EF4-FFF2-40B4-BE49-F238E27FC236}">
                <a16:creationId xmlns:a16="http://schemas.microsoft.com/office/drawing/2014/main" id="{3071E451-C6E0-C246-20CD-BA21AEAD64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6" name="Grafik 60">
            <a:extLst>
              <a:ext uri="{FF2B5EF4-FFF2-40B4-BE49-F238E27FC236}">
                <a16:creationId xmlns:a16="http://schemas.microsoft.com/office/drawing/2014/main" id="{DA16C67F-89DD-55EE-C388-D937861148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7" name="Grafik 64">
            <a:extLst>
              <a:ext uri="{FF2B5EF4-FFF2-40B4-BE49-F238E27FC236}">
                <a16:creationId xmlns:a16="http://schemas.microsoft.com/office/drawing/2014/main" id="{3089EEA9-21FF-94AC-8113-AE47FD1970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9672382" y="5060417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7E3DE8E-E8C6-BA92-E613-F79F94FCB02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4113" y="7184219"/>
            <a:ext cx="1820823" cy="1283874"/>
            <a:chOff x="4369980" y="2170799"/>
            <a:chExt cx="1456661" cy="95693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29E90B6-6DA6-F8E6-1390-6B6F6CD35C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7CDC8A6-9E6B-1575-4A9C-E4403F011DD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8581" y="395362"/>
            <a:ext cx="3154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Datenbankmodell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EA8E41B-8435-9943-5280-1A7D4BFEEF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0435" y="7792918"/>
            <a:ext cx="1456661" cy="1357039"/>
            <a:chOff x="8222297" y="1694122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34CE6B9F-107E-2B3F-45B6-1147068AA3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723B642-7166-7CC9-4A05-9F73667D18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766D175-6BF4-F802-2625-6D04AD6A521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D59F394-8151-BDE6-7234-5F225BA749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6251" y="7635646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7901358-1895-CD87-F4A0-A0499629EA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04EFA8E-1181-974C-C143-7A414B490D3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6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>
        <p:fade/>
      </p:transition>
    </mc:Choice>
    <mc:Fallback xmlns="">
      <p:transition advClick="0" advTm="1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7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/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31E2B2-E59A-4C52-B7DA-6F8906C0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8" y="-106327"/>
            <a:ext cx="10705024" cy="71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6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/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31E2B2-E59A-4C52-B7DA-6F8906C03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8"/>
          <a:stretch/>
        </p:blipFill>
        <p:spPr>
          <a:xfrm>
            <a:off x="-106326" y="-106327"/>
            <a:ext cx="5268131" cy="7155219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8FFCC53-8907-4CD2-A564-FBE840B74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760" y="1053080"/>
            <a:ext cx="6469523" cy="4751840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175698EA-5A4A-414E-8265-FF7BB7B11315}"/>
              </a:ext>
            </a:extLst>
          </p:cNvPr>
          <p:cNvSpPr/>
          <p:nvPr/>
        </p:nvSpPr>
        <p:spPr>
          <a:xfrm>
            <a:off x="-212651" y="-212651"/>
            <a:ext cx="5374456" cy="73452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71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/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31E2B2-E59A-4C52-B7DA-6F8906C03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8"/>
          <a:stretch/>
        </p:blipFill>
        <p:spPr>
          <a:xfrm>
            <a:off x="-106326" y="-106327"/>
            <a:ext cx="5268131" cy="7155219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175698EA-5A4A-414E-8265-FF7BB7B11315}"/>
              </a:ext>
            </a:extLst>
          </p:cNvPr>
          <p:cNvSpPr/>
          <p:nvPr/>
        </p:nvSpPr>
        <p:spPr>
          <a:xfrm>
            <a:off x="-212651" y="-212651"/>
            <a:ext cx="5374456" cy="73452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052DC72-0078-4EF5-86FD-140D60046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5" y="2715292"/>
            <a:ext cx="9649590" cy="19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7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/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31E2B2-E59A-4C52-B7DA-6F8906C03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8"/>
          <a:stretch/>
        </p:blipFill>
        <p:spPr>
          <a:xfrm>
            <a:off x="-106326" y="-106327"/>
            <a:ext cx="5268131" cy="7155219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175698EA-5A4A-414E-8265-FF7BB7B11315}"/>
              </a:ext>
            </a:extLst>
          </p:cNvPr>
          <p:cNvSpPr/>
          <p:nvPr/>
        </p:nvSpPr>
        <p:spPr>
          <a:xfrm>
            <a:off x="-212651" y="-212651"/>
            <a:ext cx="5374456" cy="73452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950BCCCE-A590-4940-9E81-51D0564CC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16" y="1585165"/>
            <a:ext cx="10106181" cy="41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2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/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ECBA30B-5A7D-4549-AB0D-250996444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4" y="-88089"/>
            <a:ext cx="10751365" cy="71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4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/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ECBA30B-5A7D-4549-AB0D-250996444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4" y="-88089"/>
            <a:ext cx="10751365" cy="715521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1B037C8C-3261-43B3-B2DE-C1564FEAFF04}"/>
              </a:ext>
            </a:extLst>
          </p:cNvPr>
          <p:cNvSpPr/>
          <p:nvPr/>
        </p:nvSpPr>
        <p:spPr>
          <a:xfrm>
            <a:off x="-106326" y="-212651"/>
            <a:ext cx="12622176" cy="75269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515F7F8-A7BD-41C2-9103-18C7480AB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4" y="1867076"/>
            <a:ext cx="10907589" cy="33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/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ECBA30B-5A7D-4549-AB0D-250996444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4" y="-88089"/>
            <a:ext cx="10746786" cy="71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9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23257A4-8F27-44C9-8A63-D625B76A2939}"/>
              </a:ext>
            </a:extLst>
          </p:cNvPr>
          <p:cNvSpPr/>
          <p:nvPr/>
        </p:nvSpPr>
        <p:spPr>
          <a:xfrm>
            <a:off x="-106326" y="-106326"/>
            <a:ext cx="12361752" cy="715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ECBA30B-5A7D-4549-AB0D-250996444C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6"/>
          <a:stretch/>
        </p:blipFill>
        <p:spPr>
          <a:xfrm>
            <a:off x="-102429" y="-106327"/>
            <a:ext cx="5401774" cy="7155219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D9FFB390-5BE6-424E-AF91-B16407F346FA}"/>
              </a:ext>
            </a:extLst>
          </p:cNvPr>
          <p:cNvSpPr/>
          <p:nvPr/>
        </p:nvSpPr>
        <p:spPr>
          <a:xfrm>
            <a:off x="-212651" y="-212651"/>
            <a:ext cx="5511996" cy="73452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DC3C13CC-8F33-45BB-986C-EBB2080CE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94" y="342469"/>
            <a:ext cx="8821406" cy="637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36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/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47D571C-E000-700A-3AB5-41D135DD3C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1800" y="7648577"/>
            <a:ext cx="1456661" cy="1357037"/>
            <a:chOff x="656102" y="1213869"/>
            <a:chExt cx="1456661" cy="135703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8FC2651-0A77-B4B4-F135-16C4E823C7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6102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EB0C1FD-D622-8425-4CB5-AF9C1AAD96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4353" y="146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8CBA80A0-B69A-047C-E302-D99871A9CE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1123" y="21707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24049" y="266700"/>
            <a:ext cx="2543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Projektumfeld</a:t>
            </a:r>
            <a:endParaRPr lang="de-DE" dirty="0"/>
          </a:p>
        </p:txBody>
      </p:sp>
      <p:sp useBgFill="1">
        <p:nvSpPr>
          <p:cNvPr id="2" name="Grafik 58">
            <a:extLst>
              <a:ext uri="{FF2B5EF4-FFF2-40B4-BE49-F238E27FC236}">
                <a16:creationId xmlns:a16="http://schemas.microsoft.com/office/drawing/2014/main" id="{76D56629-DF44-E125-2098-F52C565B90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FD07EBBF-6D40-C7C2-DC42-F2C0E94B18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6" y="1029721"/>
            <a:ext cx="7223635" cy="4798558"/>
          </a:xfrm>
          <a:prstGeom prst="rect">
            <a:avLst/>
          </a:prstGeom>
        </p:spPr>
      </p:pic>
      <p:sp>
        <p:nvSpPr>
          <p:cNvPr id="64" name="Rechteck 63">
            <a:extLst>
              <a:ext uri="{FF2B5EF4-FFF2-40B4-BE49-F238E27FC236}">
                <a16:creationId xmlns:a16="http://schemas.microsoft.com/office/drawing/2014/main" id="{7FC90FC3-D526-BF2C-0302-4EA8F5056E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4878" y="1006830"/>
            <a:ext cx="5919155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6" name="Grafik 65" descr="Ein Bild, das Schrift, Grafiken, Screenshot, Grafikdesign enthält.&#10;&#10;Automatisch generierte Beschreibung">
            <a:extLst>
              <a:ext uri="{FF2B5EF4-FFF2-40B4-BE49-F238E27FC236}">
                <a16:creationId xmlns:a16="http://schemas.microsoft.com/office/drawing/2014/main" id="{E4AD6127-CFBE-016D-6001-7988671A41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135" y="1098742"/>
            <a:ext cx="1905000" cy="62865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FBF97EE9-E712-47F5-F696-8EAAAD7441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27301" y="2263173"/>
            <a:ext cx="5261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Gründung 2014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Verkauf und Beratung von Matratzen, Betten etc.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Informieren rund ums „Schlafen“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Onlineshop, Schlafblog und –</a:t>
            </a:r>
            <a:r>
              <a:rPr lang="de-DE" sz="2400" dirty="0" err="1"/>
              <a:t>lexikon</a:t>
            </a:r>
            <a:endParaRPr lang="de-DE" sz="2400" dirty="0"/>
          </a:p>
          <a:p>
            <a:endParaRPr lang="de-DE" sz="2400" dirty="0"/>
          </a:p>
          <a:p>
            <a:r>
              <a:rPr lang="de-DE" sz="2400" b="1" dirty="0"/>
              <a:t>Meine Rolle: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Praktikantin im Web-Design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2989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B46C30-6F3F-3DF5-4E88-08E26F1662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9316" y="7719824"/>
            <a:ext cx="1456661" cy="1357040"/>
            <a:chOff x="8222297" y="1694122"/>
            <a:chExt cx="1456661" cy="135704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3F10B1C-0281-306C-2058-01B106BFE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D77962-4703-3173-AD76-6848C35AC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F8E9C17-480C-FDE1-FA8F-A4BB567419E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1EBAFF-1551-98ED-F265-014899631B5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59338" y="7541954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2F8775A-32F8-25B4-4FCF-CE4F65FDD7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DADF9AB-211F-5C78-16B8-F03D81F70F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Entwurf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23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9677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5493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94407" y="395362"/>
            <a:ext cx="320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Projektumsetzung</a:t>
            </a:r>
            <a:endParaRPr lang="de-DE" dirty="0"/>
          </a:p>
        </p:txBody>
      </p:sp>
      <p:sp useBgFill="1">
        <p:nvSpPr>
          <p:cNvPr id="35" name="Grafik 58">
            <a:extLst>
              <a:ext uri="{FF2B5EF4-FFF2-40B4-BE49-F238E27FC236}">
                <a16:creationId xmlns:a16="http://schemas.microsoft.com/office/drawing/2014/main" id="{06FE6762-FFCB-6EF5-DC9F-DE3225B4AC6D}"/>
              </a:ext>
            </a:extLst>
          </p:cNvPr>
          <p:cNvSpPr/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5647E22-1D4A-15DA-0E51-90E815F37E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105522" y="7705426"/>
            <a:ext cx="1456661" cy="1357039"/>
            <a:chOff x="10079237" y="1213869"/>
            <a:chExt cx="1456661" cy="1357039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28C96339-94DD-9299-B9CC-7A87E4CB26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B561453-45D0-97FB-F082-F0029F6AA96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9FC9E422-C0BA-0AB4-FF54-B13B24357A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C090882-3DDD-1795-A43D-BE39A81B78C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971552" y="7548154"/>
            <a:ext cx="1820823" cy="1283874"/>
            <a:chOff x="4369980" y="2170799"/>
            <a:chExt cx="1456661" cy="95693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73802662-1DBA-3472-D3C5-692484CB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BE31B29D-D81C-AB54-165B-E0B502DB4DB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00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259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4289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10319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349" y="6175708"/>
            <a:ext cx="1456661" cy="1357039"/>
            <a:chOff x="10079237" y="1213869"/>
            <a:chExt cx="1456661" cy="1357039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42379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85467" y="395362"/>
            <a:ext cx="342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SOLL-/IST-Vergleich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01784AF-2EA8-99F6-B146-EF16A27A06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6541" y="7705426"/>
            <a:ext cx="1456661" cy="1357035"/>
            <a:chOff x="10079237" y="1213869"/>
            <a:chExt cx="1456661" cy="135703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B60F3EA7-C594-E2A3-55ED-482AE24178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8D0CC72-EE43-B3C1-6874-38D8B65772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4457C0-E7A8-F140-095C-F061CAB45A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A625B-258C-63B5-D47E-884C7D0061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565" y="7548150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68B1A39-78F1-4F77-69C3-099AF4777C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7A1BD00-7875-090E-2079-5265898AE8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5" name="Tabelle 11">
            <a:extLst>
              <a:ext uri="{FF2B5EF4-FFF2-40B4-BE49-F238E27FC236}">
                <a16:creationId xmlns:a16="http://schemas.microsoft.com/office/drawing/2014/main" id="{69078051-06B3-E202-77DE-B9C2F992DADE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764891560"/>
              </p:ext>
            </p:extLst>
          </p:nvPr>
        </p:nvGraphicFramePr>
        <p:xfrm>
          <a:off x="3351866" y="1844040"/>
          <a:ext cx="5488269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63260">
                  <a:extLst>
                    <a:ext uri="{9D8B030D-6E8A-4147-A177-3AD203B41FA5}">
                      <a16:colId xmlns:a16="http://schemas.microsoft.com/office/drawing/2014/main" val="110511426"/>
                    </a:ext>
                  </a:extLst>
                </a:gridCol>
                <a:gridCol w="964070">
                  <a:extLst>
                    <a:ext uri="{9D8B030D-6E8A-4147-A177-3AD203B41FA5}">
                      <a16:colId xmlns:a16="http://schemas.microsoft.com/office/drawing/2014/main" val="1809926730"/>
                    </a:ext>
                  </a:extLst>
                </a:gridCol>
                <a:gridCol w="960939">
                  <a:extLst>
                    <a:ext uri="{9D8B030D-6E8A-4147-A177-3AD203B41FA5}">
                      <a16:colId xmlns:a16="http://schemas.microsoft.com/office/drawing/2014/main" val="855886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Soll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8h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8h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6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0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41h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45h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9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Testphase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6h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2h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8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Einrichtung und Abnahme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42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11h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11h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80h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80h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4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53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259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4289" y="6175708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10319" y="6175708"/>
            <a:ext cx="1456661" cy="1357039"/>
            <a:chOff x="8222297" y="1694122"/>
            <a:chExt cx="1456661" cy="135703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43501" y="2651051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349" y="6175708"/>
            <a:ext cx="1456661" cy="1357039"/>
            <a:chOff x="10079237" y="1213869"/>
            <a:chExt cx="1456661" cy="1357039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28246" y="2170798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42379" y="601843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11017" y="2477214"/>
              <a:ext cx="620644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Fazit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14376" y="395362"/>
            <a:ext cx="1563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Ausblick</a:t>
            </a:r>
            <a:endParaRPr lang="de-DE" dirty="0"/>
          </a:p>
        </p:txBody>
      </p:sp>
      <p:sp useBgFill="1">
        <p:nvSpPr>
          <p:cNvPr id="2" name="Grafik 60">
            <a:extLst>
              <a:ext uri="{FF2B5EF4-FFF2-40B4-BE49-F238E27FC236}">
                <a16:creationId xmlns:a16="http://schemas.microsoft.com/office/drawing/2014/main" id="{8C2AE453-001A-C048-83E9-C9637D47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01784AF-2EA8-99F6-B146-EF16A27A06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6541" y="7705426"/>
            <a:ext cx="1456661" cy="1357035"/>
            <a:chOff x="10079237" y="1213869"/>
            <a:chExt cx="1456661" cy="135703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B60F3EA7-C594-E2A3-55ED-482AE24178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8D0CC72-EE43-B3C1-6874-38D8B65772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4457C0-E7A8-F140-095C-F061CAB45A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A625B-258C-63B5-D47E-884C7D0061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76565" y="7548150"/>
            <a:ext cx="1820823" cy="1283874"/>
            <a:chOff x="4369980" y="2170799"/>
            <a:chExt cx="1456661" cy="95693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68B1A39-78F1-4F77-69C3-099AF4777C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7A1BD00-7875-090E-2079-5265898AE8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74003" y="2477214"/>
              <a:ext cx="1285965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95DC600-131E-0C11-B6E3-6E6A25AC14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52584" y="1470886"/>
            <a:ext cx="388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</a:t>
            </a:r>
            <a:r>
              <a:rPr lang="de-DE" sz="2400" dirty="0"/>
              <a:t>ontent </a:t>
            </a:r>
            <a:r>
              <a:rPr lang="de-DE" sz="2400" b="1" dirty="0"/>
              <a:t>M</a:t>
            </a:r>
            <a:r>
              <a:rPr lang="de-DE" sz="2400" dirty="0"/>
              <a:t>anagement </a:t>
            </a:r>
            <a:r>
              <a:rPr lang="de-DE" sz="2400" b="1" dirty="0"/>
              <a:t>S</a:t>
            </a:r>
            <a:r>
              <a:rPr lang="de-DE" sz="2400" dirty="0"/>
              <a:t>ystem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406ADAE-7A6B-9311-6D61-EEC80E401B7F}"/>
              </a:ext>
            </a:extLst>
          </p:cNvPr>
          <p:cNvGrpSpPr>
            <a:grpSpLocks/>
          </p:cNvGrpSpPr>
          <p:nvPr/>
        </p:nvGrpSpPr>
        <p:grpSpPr>
          <a:xfrm>
            <a:off x="5242912" y="2417473"/>
            <a:ext cx="2158403" cy="2602713"/>
            <a:chOff x="5149554" y="2784401"/>
            <a:chExt cx="2158403" cy="2602713"/>
          </a:xfrm>
        </p:grpSpPr>
        <p:pic>
          <p:nvPicPr>
            <p:cNvPr id="34" name="Grafik 33" descr="Verwirrte Person mit einfarbiger Füllung">
              <a:extLst>
                <a:ext uri="{FF2B5EF4-FFF2-40B4-BE49-F238E27FC236}">
                  <a16:creationId xmlns:a16="http://schemas.microsoft.com/office/drawing/2014/main" id="{297FC2D0-2C1F-D6BD-19D7-5DF389478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49554" y="3228711"/>
              <a:ext cx="2158403" cy="2158403"/>
            </a:xfrm>
            <a:prstGeom prst="rect">
              <a:avLst/>
            </a:prstGeom>
          </p:spPr>
        </p:pic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4C0B30DD-8203-DB75-5AC6-46D52D57974B}"/>
                </a:ext>
              </a:extLst>
            </p:cNvPr>
            <p:cNvGrpSpPr>
              <a:grpSpLocks/>
            </p:cNvGrpSpPr>
            <p:nvPr/>
          </p:nvGrpSpPr>
          <p:grpSpPr>
            <a:xfrm>
              <a:off x="5700950" y="2784401"/>
              <a:ext cx="1016584" cy="577872"/>
              <a:chOff x="5503002" y="2577370"/>
              <a:chExt cx="1285991" cy="787481"/>
            </a:xfrm>
          </p:grpSpPr>
          <p:pic>
            <p:nvPicPr>
              <p:cNvPr id="29" name="Grafik 28" descr="Fragezeichen Silhouette">
                <a:extLst>
                  <a:ext uri="{FF2B5EF4-FFF2-40B4-BE49-F238E27FC236}">
                    <a16:creationId xmlns:a16="http://schemas.microsoft.com/office/drawing/2014/main" id="{8449EC4E-D30C-9ED7-BDFC-A14A36E3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0808058">
                <a:off x="5503002" y="2727919"/>
                <a:ext cx="636932" cy="636932"/>
              </a:xfrm>
              <a:prstGeom prst="rect">
                <a:avLst/>
              </a:prstGeom>
            </p:spPr>
          </p:pic>
          <p:pic>
            <p:nvPicPr>
              <p:cNvPr id="35" name="Grafik 34" descr="Fragezeichen Silhouette">
                <a:extLst>
                  <a:ext uri="{FF2B5EF4-FFF2-40B4-BE49-F238E27FC236}">
                    <a16:creationId xmlns:a16="http://schemas.microsoft.com/office/drawing/2014/main" id="{E5389DCC-1B18-C3FB-0CD0-FAC933B53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04075" y="2577370"/>
                <a:ext cx="736913" cy="736913"/>
              </a:xfrm>
              <a:prstGeom prst="rect">
                <a:avLst/>
              </a:prstGeom>
            </p:spPr>
          </p:pic>
          <p:pic>
            <p:nvPicPr>
              <p:cNvPr id="36" name="Grafik 35" descr="Fragezeichen Silhouette">
                <a:extLst>
                  <a:ext uri="{FF2B5EF4-FFF2-40B4-BE49-F238E27FC236}">
                    <a16:creationId xmlns:a16="http://schemas.microsoft.com/office/drawing/2014/main" id="{A08DBEEC-073F-80AF-BA57-8D79B985E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182251">
                <a:off x="6193302" y="2736956"/>
                <a:ext cx="595691" cy="595691"/>
              </a:xfrm>
              <a:prstGeom prst="rect">
                <a:avLst/>
              </a:prstGeom>
            </p:spPr>
          </p:pic>
        </p:grpSp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E77983D2-A03A-0F6E-17D0-1AE88855BBCF}"/>
              </a:ext>
            </a:extLst>
          </p:cNvPr>
          <p:cNvSpPr txBox="1">
            <a:spLocks/>
          </p:cNvSpPr>
          <p:nvPr/>
        </p:nvSpPr>
        <p:spPr>
          <a:xfrm>
            <a:off x="2825954" y="3130347"/>
            <a:ext cx="2596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Eigene Entwicklung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1B173FE-ADD3-0156-3140-3A46795809E6}"/>
              </a:ext>
            </a:extLst>
          </p:cNvPr>
          <p:cNvSpPr txBox="1">
            <a:spLocks/>
          </p:cNvSpPr>
          <p:nvPr/>
        </p:nvSpPr>
        <p:spPr>
          <a:xfrm>
            <a:off x="7220523" y="3130347"/>
            <a:ext cx="214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Plugin/Anbieter</a:t>
            </a:r>
          </a:p>
        </p:txBody>
      </p:sp>
      <p:sp useBgFill="1">
        <p:nvSpPr>
          <p:cNvPr id="42" name="Grafik 58">
            <a:extLst>
              <a:ext uri="{FF2B5EF4-FFF2-40B4-BE49-F238E27FC236}">
                <a16:creationId xmlns:a16="http://schemas.microsoft.com/office/drawing/2014/main" id="{E06D1CF1-3870-DD3B-A25E-5B15610465F7}"/>
              </a:ext>
            </a:extLst>
          </p:cNvPr>
          <p:cNvSpPr/>
          <p:nvPr/>
        </p:nvSpPr>
        <p:spPr>
          <a:xfrm>
            <a:off x="10934870" y="-238553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43" name="Grafik 64">
            <a:extLst>
              <a:ext uri="{FF2B5EF4-FFF2-40B4-BE49-F238E27FC236}">
                <a16:creationId xmlns:a16="http://schemas.microsoft.com/office/drawing/2014/main" id="{710CEE99-111B-1C6C-B8AD-D0FE45CE981C}"/>
              </a:ext>
            </a:extLst>
          </p:cNvPr>
          <p:cNvSpPr/>
          <p:nvPr/>
        </p:nvSpPr>
        <p:spPr>
          <a:xfrm rot="1110698">
            <a:off x="12254120" y="6807560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44" name="Grafik 62">
            <a:extLst>
              <a:ext uri="{FF2B5EF4-FFF2-40B4-BE49-F238E27FC236}">
                <a16:creationId xmlns:a16="http://schemas.microsoft.com/office/drawing/2014/main" id="{C70A20B7-F1F3-DCBD-CBE3-3EF8A830CC87}"/>
              </a:ext>
            </a:extLst>
          </p:cNvPr>
          <p:cNvSpPr/>
          <p:nvPr/>
        </p:nvSpPr>
        <p:spPr>
          <a:xfrm>
            <a:off x="-3898011" y="7372526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91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9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534E7A-22F2-F5FE-948B-4C36769A85F0}"/>
              </a:ext>
            </a:extLst>
          </p:cNvPr>
          <p:cNvSpPr txBox="1">
            <a:spLocks/>
          </p:cNvSpPr>
          <p:nvPr/>
        </p:nvSpPr>
        <p:spPr>
          <a:xfrm>
            <a:off x="4046111" y="1035792"/>
            <a:ext cx="4099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Quellenverzeichnis</a:t>
            </a:r>
            <a:endParaRPr lang="de-DE" dirty="0"/>
          </a:p>
        </p:txBody>
      </p:sp>
      <p:sp useBgFill="1">
        <p:nvSpPr>
          <p:cNvPr id="74" name="Grafik 62">
            <a:extLst>
              <a:ext uri="{FF2B5EF4-FFF2-40B4-BE49-F238E27FC236}">
                <a16:creationId xmlns:a16="http://schemas.microsoft.com/office/drawing/2014/main" id="{72E46F01-311D-8C6E-EFA3-622FF69F36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86889" y="4873639"/>
            <a:ext cx="4242985" cy="2315014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5" name="Grafik 58">
            <a:extLst>
              <a:ext uri="{FF2B5EF4-FFF2-40B4-BE49-F238E27FC236}">
                <a16:creationId xmlns:a16="http://schemas.microsoft.com/office/drawing/2014/main" id="{3071E451-C6E0-C246-20CD-BA21AEAD64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6" name="Grafik 60">
            <a:extLst>
              <a:ext uri="{FF2B5EF4-FFF2-40B4-BE49-F238E27FC236}">
                <a16:creationId xmlns:a16="http://schemas.microsoft.com/office/drawing/2014/main" id="{DA16C67F-89DD-55EE-C388-D937861148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77" name="Grafik 64">
            <a:extLst>
              <a:ext uri="{FF2B5EF4-FFF2-40B4-BE49-F238E27FC236}">
                <a16:creationId xmlns:a16="http://schemas.microsoft.com/office/drawing/2014/main" id="{3089EEA9-21FF-94AC-8113-AE47FD1970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9672382" y="5060417"/>
            <a:ext cx="2650339" cy="194313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2971759-13BD-4FDD-1457-DE416DA3B503}"/>
              </a:ext>
            </a:extLst>
          </p:cNvPr>
          <p:cNvSpPr txBox="1"/>
          <p:nvPr/>
        </p:nvSpPr>
        <p:spPr>
          <a:xfrm>
            <a:off x="297713" y="1975002"/>
            <a:ext cx="115965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Hintergrundbild: Adobe Stock | Datei-Nr.: #573543112</a:t>
            </a:r>
          </a:p>
          <a:p>
            <a:r>
              <a:rPr lang="de-DE" dirty="0"/>
              <a:t>Filiale: </a:t>
            </a:r>
            <a:r>
              <a:rPr lang="de-DE" dirty="0">
                <a:hlinkClick r:id="rId3"/>
              </a:rPr>
              <a:t>https://www.belama.de/mediafiles/s360/belama-filiale-berlin.jpeg</a:t>
            </a:r>
            <a:endParaRPr lang="de-DE" dirty="0"/>
          </a:p>
          <a:p>
            <a:r>
              <a:rPr lang="de-DE" dirty="0"/>
              <a:t>VSC Logo: </a:t>
            </a:r>
            <a:r>
              <a:rPr lang="de-DE" dirty="0">
                <a:hlinkClick r:id="rId4"/>
              </a:rPr>
              <a:t>https://en.wikipedia.org/wiki/Visual_Studio_Code</a:t>
            </a:r>
            <a:endParaRPr lang="de-DE" dirty="0"/>
          </a:p>
          <a:p>
            <a:r>
              <a:rPr lang="de-DE" dirty="0"/>
              <a:t>WordPress Logo: </a:t>
            </a:r>
            <a:r>
              <a:rPr lang="de-DE" dirty="0">
                <a:hlinkClick r:id="rId5"/>
              </a:rPr>
              <a:t>https://www.ochobitshacenunbyte.com/2015/08/19/cambiar-tamano-de-miniaturas-o-thumbnails-en-wordpress/</a:t>
            </a:r>
            <a:endParaRPr lang="de-DE" dirty="0"/>
          </a:p>
          <a:p>
            <a:r>
              <a:rPr lang="de-DE" dirty="0"/>
              <a:t>Apache Logo: </a:t>
            </a:r>
            <a:r>
              <a:rPr lang="de-DE" dirty="0">
                <a:hlinkClick r:id="rId6"/>
              </a:rPr>
              <a:t>https://linuxaria.com/article/1572</a:t>
            </a:r>
            <a:endParaRPr lang="de-DE" dirty="0"/>
          </a:p>
          <a:p>
            <a:r>
              <a:rPr lang="de-DE" dirty="0"/>
              <a:t>XAMPP Logo: </a:t>
            </a:r>
            <a:r>
              <a:rPr lang="de-DE" dirty="0">
                <a:hlinkClick r:id="rId7"/>
              </a:rPr>
              <a:t>https://www.blogforlearning.com/2019/06/web-programming-on-linux-with-xampp.html</a:t>
            </a:r>
            <a:endParaRPr lang="de-DE" dirty="0"/>
          </a:p>
          <a:p>
            <a:r>
              <a:rPr lang="de-DE" dirty="0"/>
              <a:t>Microsoft Word Logo: </a:t>
            </a:r>
            <a:r>
              <a:rPr lang="de-DE" dirty="0">
                <a:hlinkClick r:id="rId8"/>
              </a:rPr>
              <a:t>https://teknodiot.com/microsoft-word-yakinda-tahmini-metin-kullanacak</a:t>
            </a:r>
            <a:endParaRPr lang="de-DE" dirty="0"/>
          </a:p>
          <a:p>
            <a:r>
              <a:rPr lang="de-DE" dirty="0"/>
              <a:t>GitHub Logo: </a:t>
            </a:r>
            <a:r>
              <a:rPr lang="de-DE" dirty="0">
                <a:hlinkClick r:id="rId9"/>
              </a:rPr>
              <a:t>https://lthub.ubc.ca/guides/github-instructor-guide/</a:t>
            </a:r>
            <a:endParaRPr lang="de-DE" dirty="0"/>
          </a:p>
          <a:p>
            <a:r>
              <a:rPr lang="de-DE" dirty="0"/>
              <a:t>phpMyAdmin/MySQL Logos: </a:t>
            </a:r>
            <a:r>
              <a:rPr lang="de-DE" dirty="0">
                <a:hlinkClick r:id="rId10"/>
              </a:rPr>
              <a:t>https://www.raffaelechiatto.com/category/linux/phpmyadmin/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31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80" name="Grafik 58">
            <a:extLst>
              <a:ext uri="{FF2B5EF4-FFF2-40B4-BE49-F238E27FC236}">
                <a16:creationId xmlns:a16="http://schemas.microsoft.com/office/drawing/2014/main" id="{51E88CC7-3557-202C-391F-F95EE65B3F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9656" y="-557194"/>
            <a:ext cx="5542704" cy="3681522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1" name="Grafik 60">
            <a:extLst>
              <a:ext uri="{FF2B5EF4-FFF2-40B4-BE49-F238E27FC236}">
                <a16:creationId xmlns:a16="http://schemas.microsoft.com/office/drawing/2014/main" id="{9EB25897-8383-1D9C-54E4-8FF959A937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2810" y="-443685"/>
            <a:ext cx="4642683" cy="3123090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2" name="Grafik 62">
            <a:extLst>
              <a:ext uri="{FF2B5EF4-FFF2-40B4-BE49-F238E27FC236}">
                <a16:creationId xmlns:a16="http://schemas.microsoft.com/office/drawing/2014/main" id="{191F3760-BD5E-572B-5DD2-DDE160B9B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1749" y="3250934"/>
            <a:ext cx="6539255" cy="4050751"/>
          </a:xfrm>
          <a:custGeom>
            <a:avLst/>
            <a:gdLst>
              <a:gd name="connsiteX0" fmla="*/ 5707115 w 5707114"/>
              <a:gd name="connsiteY0" fmla="*/ 1821850 h 3540172"/>
              <a:gd name="connsiteX1" fmla="*/ 4775365 w 5707114"/>
              <a:gd name="connsiteY1" fmla="*/ 2706001 h 3540172"/>
              <a:gd name="connsiteX2" fmla="*/ 4183948 w 5707114"/>
              <a:gd name="connsiteY2" fmla="*/ 2504895 h 3540172"/>
              <a:gd name="connsiteX3" fmla="*/ 3253388 w 5707114"/>
              <a:gd name="connsiteY3" fmla="*/ 3333117 h 3540172"/>
              <a:gd name="connsiteX4" fmla="*/ 2616752 w 5707114"/>
              <a:gd name="connsiteY4" fmla="*/ 3095122 h 3540172"/>
              <a:gd name="connsiteX5" fmla="*/ 1807570 w 5707114"/>
              <a:gd name="connsiteY5" fmla="*/ 3540173 h 3540172"/>
              <a:gd name="connsiteX6" fmla="*/ 902000 w 5707114"/>
              <a:gd name="connsiteY6" fmla="*/ 2865457 h 3540172"/>
              <a:gd name="connsiteX7" fmla="*/ 0 w 5707114"/>
              <a:gd name="connsiteY7" fmla="*/ 1981307 h 3540172"/>
              <a:gd name="connsiteX8" fmla="*/ 931750 w 5707114"/>
              <a:gd name="connsiteY8" fmla="*/ 1095966 h 3540172"/>
              <a:gd name="connsiteX9" fmla="*/ 1448198 w 5707114"/>
              <a:gd name="connsiteY9" fmla="*/ 1243523 h 3540172"/>
              <a:gd name="connsiteX10" fmla="*/ 1669533 w 5707114"/>
              <a:gd name="connsiteY10" fmla="*/ 1090016 h 3540172"/>
              <a:gd name="connsiteX11" fmla="*/ 1644544 w 5707114"/>
              <a:gd name="connsiteY11" fmla="*/ 885341 h 3540172"/>
              <a:gd name="connsiteX12" fmla="*/ 2576293 w 5707114"/>
              <a:gd name="connsiteY12" fmla="*/ 0 h 3540172"/>
              <a:gd name="connsiteX13" fmla="*/ 3285518 w 5707114"/>
              <a:gd name="connsiteY13" fmla="*/ 310583 h 3540172"/>
              <a:gd name="connsiteX14" fmla="*/ 3624660 w 5707114"/>
              <a:gd name="connsiteY14" fmla="*/ 249895 h 3540172"/>
              <a:gd name="connsiteX15" fmla="*/ 4066141 w 5707114"/>
              <a:gd name="connsiteY15" fmla="*/ 355802 h 3540172"/>
              <a:gd name="connsiteX16" fmla="*/ 4671837 w 5707114"/>
              <a:gd name="connsiteY16" fmla="*/ 142797 h 3540172"/>
              <a:gd name="connsiteX17" fmla="*/ 5604777 w 5707114"/>
              <a:gd name="connsiteY17" fmla="*/ 1026948 h 3540172"/>
              <a:gd name="connsiteX18" fmla="*/ 5550038 w 5707114"/>
              <a:gd name="connsiteY18" fmla="*/ 1326821 h 3540172"/>
              <a:gd name="connsiteX19" fmla="*/ 5707115 w 5707114"/>
              <a:gd name="connsiteY19" fmla="*/ 1821850 h 354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07114" h="3540172">
                <a:moveTo>
                  <a:pt x="5707115" y="1821850"/>
                </a:moveTo>
                <a:cubicBezTo>
                  <a:pt x="5707115" y="2310929"/>
                  <a:pt x="5289434" y="2706001"/>
                  <a:pt x="4775365" y="2706001"/>
                </a:cubicBezTo>
                <a:cubicBezTo>
                  <a:pt x="4550460" y="2706001"/>
                  <a:pt x="4344595" y="2631033"/>
                  <a:pt x="4183948" y="2504895"/>
                </a:cubicBezTo>
                <a:cubicBezTo>
                  <a:pt x="4153009" y="2966605"/>
                  <a:pt x="3748418" y="3333117"/>
                  <a:pt x="3253388" y="3333117"/>
                </a:cubicBezTo>
                <a:cubicBezTo>
                  <a:pt x="3007064" y="3333117"/>
                  <a:pt x="2783349" y="3242679"/>
                  <a:pt x="2616752" y="3095122"/>
                </a:cubicBezTo>
                <a:cubicBezTo>
                  <a:pt x="2456106" y="3360486"/>
                  <a:pt x="2153853" y="3540173"/>
                  <a:pt x="1807570" y="3540173"/>
                </a:cubicBezTo>
                <a:cubicBezTo>
                  <a:pt x="1368470" y="3540173"/>
                  <a:pt x="1000768" y="3252199"/>
                  <a:pt x="902000" y="2865457"/>
                </a:cubicBezTo>
                <a:cubicBezTo>
                  <a:pt x="401021" y="2849988"/>
                  <a:pt x="0" y="2459676"/>
                  <a:pt x="0" y="1981307"/>
                </a:cubicBezTo>
                <a:cubicBezTo>
                  <a:pt x="0" y="1502937"/>
                  <a:pt x="417681" y="1095966"/>
                  <a:pt x="931750" y="1095966"/>
                </a:cubicBezTo>
                <a:cubicBezTo>
                  <a:pt x="1122145" y="1095966"/>
                  <a:pt x="1300641" y="1150705"/>
                  <a:pt x="1448198" y="1243523"/>
                </a:cubicBezTo>
                <a:cubicBezTo>
                  <a:pt x="1513647" y="1182834"/>
                  <a:pt x="1587425" y="1130475"/>
                  <a:pt x="1669533" y="1090016"/>
                </a:cubicBezTo>
                <a:cubicBezTo>
                  <a:pt x="1652874" y="1024568"/>
                  <a:pt x="1644544" y="955549"/>
                  <a:pt x="1644544" y="885341"/>
                </a:cubicBezTo>
                <a:cubicBezTo>
                  <a:pt x="1644544" y="396261"/>
                  <a:pt x="2062225" y="0"/>
                  <a:pt x="2576293" y="0"/>
                </a:cubicBezTo>
                <a:cubicBezTo>
                  <a:pt x="2860697" y="0"/>
                  <a:pt x="3115351" y="120187"/>
                  <a:pt x="3285518" y="310583"/>
                </a:cubicBezTo>
                <a:cubicBezTo>
                  <a:pt x="3390235" y="271314"/>
                  <a:pt x="3504473" y="249895"/>
                  <a:pt x="3624660" y="249895"/>
                </a:cubicBezTo>
                <a:cubicBezTo>
                  <a:pt x="3784117" y="249895"/>
                  <a:pt x="3935244" y="287974"/>
                  <a:pt x="4066141" y="355802"/>
                </a:cubicBezTo>
                <a:cubicBezTo>
                  <a:pt x="4229167" y="223715"/>
                  <a:pt x="4440983" y="142797"/>
                  <a:pt x="4671837" y="142797"/>
                </a:cubicBezTo>
                <a:cubicBezTo>
                  <a:pt x="5187096" y="142797"/>
                  <a:pt x="5604777" y="539058"/>
                  <a:pt x="5604777" y="1026948"/>
                </a:cubicBezTo>
                <a:cubicBezTo>
                  <a:pt x="5604777" y="1132855"/>
                  <a:pt x="5585737" y="1232813"/>
                  <a:pt x="5550038" y="1326821"/>
                </a:cubicBezTo>
                <a:cubicBezTo>
                  <a:pt x="5648806" y="1470808"/>
                  <a:pt x="5707115" y="1639784"/>
                  <a:pt x="5707115" y="1821850"/>
                </a:cubicBezTo>
                <a:close/>
              </a:path>
            </a:pathLst>
          </a:custGeom>
          <a:ln w="11881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 useBgFill="1">
        <p:nvSpPr>
          <p:cNvPr id="83" name="Grafik 64">
            <a:extLst>
              <a:ext uri="{FF2B5EF4-FFF2-40B4-BE49-F238E27FC236}">
                <a16:creationId xmlns:a16="http://schemas.microsoft.com/office/drawing/2014/main" id="{8F181776-ABC5-69DC-37E4-02BFEC6F7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110698">
            <a:off x="8463516" y="4412513"/>
            <a:ext cx="3833535" cy="2603992"/>
          </a:xfrm>
          <a:custGeom>
            <a:avLst/>
            <a:gdLst>
              <a:gd name="connsiteX0" fmla="*/ 3335715 w 3398357"/>
              <a:gd name="connsiteY0" fmla="*/ 1237190 h 2259949"/>
              <a:gd name="connsiteX1" fmla="*/ 3342943 w 3398357"/>
              <a:gd name="connsiteY1" fmla="*/ 1346814 h 2259949"/>
              <a:gd name="connsiteX2" fmla="*/ 2390053 w 3398357"/>
              <a:gd name="connsiteY2" fmla="*/ 2259950 h 2259949"/>
              <a:gd name="connsiteX3" fmla="*/ 1579315 w 3398357"/>
              <a:gd name="connsiteY3" fmla="*/ 1826271 h 2259949"/>
              <a:gd name="connsiteX4" fmla="*/ 952889 w 3398357"/>
              <a:gd name="connsiteY4" fmla="*/ 2051543 h 2259949"/>
              <a:gd name="connsiteX5" fmla="*/ 0 w 3398357"/>
              <a:gd name="connsiteY5" fmla="*/ 1138408 h 2259949"/>
              <a:gd name="connsiteX6" fmla="*/ 952889 w 3398357"/>
              <a:gd name="connsiteY6" fmla="*/ 225272 h 2259949"/>
              <a:gd name="connsiteX7" fmla="*/ 1609431 w 3398357"/>
              <a:gd name="connsiteY7" fmla="*/ 475842 h 2259949"/>
              <a:gd name="connsiteX8" fmla="*/ 2445468 w 3398357"/>
              <a:gd name="connsiteY8" fmla="*/ 0 h 2259949"/>
              <a:gd name="connsiteX9" fmla="*/ 3398357 w 3398357"/>
              <a:gd name="connsiteY9" fmla="*/ 913135 h 2259949"/>
              <a:gd name="connsiteX10" fmla="*/ 3335715 w 3398357"/>
              <a:gd name="connsiteY10" fmla="*/ 1237190 h 225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8357" h="2259949">
                <a:moveTo>
                  <a:pt x="3335715" y="1237190"/>
                </a:moveTo>
                <a:cubicBezTo>
                  <a:pt x="3340533" y="1273330"/>
                  <a:pt x="3342943" y="1309470"/>
                  <a:pt x="3342943" y="1346814"/>
                </a:cubicBezTo>
                <a:cubicBezTo>
                  <a:pt x="3342943" y="1851569"/>
                  <a:pt x="2916492" y="2259950"/>
                  <a:pt x="2390053" y="2259950"/>
                </a:cubicBezTo>
                <a:cubicBezTo>
                  <a:pt x="2046724" y="2259950"/>
                  <a:pt x="1746763" y="2086478"/>
                  <a:pt x="1579315" y="1826271"/>
                </a:cubicBezTo>
                <a:cubicBezTo>
                  <a:pt x="1411866" y="1967216"/>
                  <a:pt x="1192617" y="2051543"/>
                  <a:pt x="952889" y="2051543"/>
                </a:cubicBezTo>
                <a:cubicBezTo>
                  <a:pt x="426451" y="2051543"/>
                  <a:pt x="0" y="1643162"/>
                  <a:pt x="0" y="1138408"/>
                </a:cubicBezTo>
                <a:cubicBezTo>
                  <a:pt x="0" y="633653"/>
                  <a:pt x="426451" y="225272"/>
                  <a:pt x="952889" y="225272"/>
                </a:cubicBezTo>
                <a:cubicBezTo>
                  <a:pt x="1207073" y="225272"/>
                  <a:pt x="1438369" y="320441"/>
                  <a:pt x="1609431" y="475842"/>
                </a:cubicBezTo>
                <a:cubicBezTo>
                  <a:pt x="1770856" y="192746"/>
                  <a:pt x="2085273" y="0"/>
                  <a:pt x="2445468" y="0"/>
                </a:cubicBezTo>
                <a:cubicBezTo>
                  <a:pt x="2971906" y="0"/>
                  <a:pt x="3398357" y="409586"/>
                  <a:pt x="3398357" y="913135"/>
                </a:cubicBezTo>
                <a:cubicBezTo>
                  <a:pt x="3397152" y="1027578"/>
                  <a:pt x="3375469" y="1137203"/>
                  <a:pt x="3335715" y="1237190"/>
                </a:cubicBezTo>
                <a:close/>
              </a:path>
            </a:pathLst>
          </a:custGeom>
          <a:ln w="12016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0B99D86-6B0B-3A27-3FEA-E065A6F4F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4258" y="1006830"/>
            <a:ext cx="9183483" cy="4839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FF3F6C-3CE4-352C-E8B9-2CB0551364D2}"/>
              </a:ext>
            </a:extLst>
          </p:cNvPr>
          <p:cNvSpPr txBox="1">
            <a:spLocks/>
          </p:cNvSpPr>
          <p:nvPr/>
        </p:nvSpPr>
        <p:spPr>
          <a:xfrm>
            <a:off x="4108491" y="2661425"/>
            <a:ext cx="3975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Vielen Dank!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22610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32724" y="348657"/>
            <a:ext cx="19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Projektziel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3F9681-CB3E-D280-7879-692C43ECB40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49845" y="2102743"/>
            <a:ext cx="8492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Webapplikation</a:t>
            </a:r>
            <a:r>
              <a:rPr lang="de-DE" sz="2400" dirty="0"/>
              <a:t> für Matratzen</a:t>
            </a:r>
          </a:p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sz="2400" dirty="0"/>
              <a:t>WordPress-Plugin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Auswählbare Elemente zu </a:t>
            </a:r>
            <a:r>
              <a:rPr lang="de-DE" sz="2400" b="1" dirty="0"/>
              <a:t>Anforderungen</a:t>
            </a:r>
            <a:r>
              <a:rPr lang="de-DE" sz="2400" dirty="0"/>
              <a:t> (z.B. Matratzengröße)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Endergebnis: </a:t>
            </a:r>
            <a:r>
              <a:rPr lang="de-DE" sz="2400" b="1" dirty="0"/>
              <a:t>passende</a:t>
            </a:r>
            <a:r>
              <a:rPr lang="de-DE" sz="2400" dirty="0"/>
              <a:t> Produkte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Datenbank</a:t>
            </a:r>
            <a:r>
              <a:rPr lang="de-DE" sz="2400" dirty="0"/>
              <a:t> mit ausgewählten Matratzen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Optisch</a:t>
            </a:r>
            <a:r>
              <a:rPr lang="de-DE" sz="2400" dirty="0"/>
              <a:t> am Onlineshop angepasst</a:t>
            </a:r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84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49135" y="6179477"/>
            <a:ext cx="1456661" cy="1349504"/>
            <a:chOff x="2513041" y="1694122"/>
            <a:chExt cx="1456661" cy="134950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8218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27301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16384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5890" y="5952716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93739" y="348657"/>
            <a:ext cx="3404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Projektbegründung</a:t>
            </a:r>
            <a:endParaRPr lang="de-DE" dirty="0"/>
          </a:p>
        </p:txBody>
      </p:sp>
      <p:sp useBgFill="1">
        <p:nvSpPr>
          <p:cNvPr id="3" name="Grafik 58">
            <a:extLst>
              <a:ext uri="{FF2B5EF4-FFF2-40B4-BE49-F238E27FC236}">
                <a16:creationId xmlns:a16="http://schemas.microsoft.com/office/drawing/2014/main" id="{86A34EB8-8D1A-4881-6CD5-CD0453A2A0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94337C8-5CA0-7B94-0573-8598CEE45F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93747" y="1949045"/>
            <a:ext cx="1993279" cy="1115379"/>
            <a:chOff x="2112517" y="2054301"/>
            <a:chExt cx="1615494" cy="914400"/>
          </a:xfrm>
        </p:grpSpPr>
        <p:pic>
          <p:nvPicPr>
            <p:cNvPr id="5" name="Grafik 4" descr="Mann mit einfarbiger Füllung">
              <a:extLst>
                <a:ext uri="{FF2B5EF4-FFF2-40B4-BE49-F238E27FC236}">
                  <a16:creationId xmlns:a16="http://schemas.microsoft.com/office/drawing/2014/main" id="{0E202665-3A31-97DE-1DDA-F2C1F199A5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064" y="2054301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Frau mit einfarbiger Füllung">
              <a:extLst>
                <a:ext uri="{FF2B5EF4-FFF2-40B4-BE49-F238E27FC236}">
                  <a16:creationId xmlns:a16="http://schemas.microsoft.com/office/drawing/2014/main" id="{741446C1-2B69-E8CF-E667-1BD9C4E756A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3611" y="2054301"/>
              <a:ext cx="914400" cy="914400"/>
            </a:xfrm>
            <a:prstGeom prst="rect">
              <a:avLst/>
            </a:prstGeom>
          </p:spPr>
        </p:pic>
        <p:pic>
          <p:nvPicPr>
            <p:cNvPr id="18" name="Grafik 17" descr="Mann mit einfarbiger Füllung">
              <a:extLst>
                <a:ext uri="{FF2B5EF4-FFF2-40B4-BE49-F238E27FC236}">
                  <a16:creationId xmlns:a16="http://schemas.microsoft.com/office/drawing/2014/main" id="{81181962-DC2B-F9ED-2051-077536E23C4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12517" y="2054301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afik 25" descr="Stern mit einfarbiger Füllung">
            <a:extLst>
              <a:ext uri="{FF2B5EF4-FFF2-40B4-BE49-F238E27FC236}">
                <a16:creationId xmlns:a16="http://schemas.microsoft.com/office/drawing/2014/main" id="{0D0FBB39-83CE-93AB-556D-D77196E163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89233" y="2109011"/>
            <a:ext cx="402307" cy="397723"/>
          </a:xfrm>
          <a:prstGeom prst="rect">
            <a:avLst/>
          </a:prstGeom>
        </p:spPr>
      </p:pic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C3165D31-5AB8-2B94-C4C7-28B70491DE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47904" y="2307872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B17458C-6269-B292-9B83-4D155208DC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06413" y="2306679"/>
            <a:ext cx="150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Entlastung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30F6A4A-2FCE-6A48-6258-F863836F23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54475" y="3063375"/>
            <a:ext cx="2671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Verkäufer &amp; Berater</a:t>
            </a:r>
          </a:p>
        </p:txBody>
      </p:sp>
      <p:pic>
        <p:nvPicPr>
          <p:cNvPr id="35" name="Grafik 34" descr="Lachendes Gesicht mit einfarbiger Füllung mit einfarbiger Füllung">
            <a:extLst>
              <a:ext uri="{FF2B5EF4-FFF2-40B4-BE49-F238E27FC236}">
                <a16:creationId xmlns:a16="http://schemas.microsoft.com/office/drawing/2014/main" id="{66DD71ED-7003-9A56-BA5D-8294BBBD17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0412" y="3959709"/>
            <a:ext cx="914400" cy="914400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13ACD9A-317C-D413-33A2-F75103EA49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540" y="3887911"/>
            <a:ext cx="1763090" cy="1320374"/>
            <a:chOff x="2145377" y="3782276"/>
            <a:chExt cx="1763090" cy="1320374"/>
          </a:xfrm>
        </p:grpSpPr>
        <p:pic>
          <p:nvPicPr>
            <p:cNvPr id="37" name="Grafik 36" descr="Weibliches Profil mit einfarbiger Füllung">
              <a:extLst>
                <a:ext uri="{FF2B5EF4-FFF2-40B4-BE49-F238E27FC236}">
                  <a16:creationId xmlns:a16="http://schemas.microsoft.com/office/drawing/2014/main" id="{A6E1A3F7-000D-A641-ED7E-B0415E50979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46460" y="3782277"/>
              <a:ext cx="1062007" cy="1062007"/>
            </a:xfrm>
            <a:prstGeom prst="rect">
              <a:avLst/>
            </a:prstGeom>
          </p:spPr>
        </p:pic>
        <p:pic>
          <p:nvPicPr>
            <p:cNvPr id="39" name="Grafik 38" descr="Männliches Profil mit einfarbiger Füllung">
              <a:extLst>
                <a:ext uri="{FF2B5EF4-FFF2-40B4-BE49-F238E27FC236}">
                  <a16:creationId xmlns:a16="http://schemas.microsoft.com/office/drawing/2014/main" id="{03DDE471-45A0-3720-285C-9DCCDDE021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45377" y="3782276"/>
              <a:ext cx="1062008" cy="1062008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39E7A707-059E-033F-3FB4-5123C49EDA15}"/>
                </a:ext>
              </a:extLst>
            </p:cNvPr>
            <p:cNvSpPr txBox="1">
              <a:spLocks/>
            </p:cNvSpPr>
            <p:nvPr/>
          </p:nvSpPr>
          <p:spPr>
            <a:xfrm>
              <a:off x="2471414" y="4640985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Kunden</a:t>
              </a:r>
              <a:endParaRPr lang="de-DE" dirty="0"/>
            </a:p>
          </p:txBody>
        </p:sp>
      </p:grp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CE41D691-1ABE-8ACA-FA12-455BAF1FEA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66127" y="4170257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D041852E-E57D-4A78-E862-54CDC08227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7790950" y="3843301"/>
            <a:ext cx="664588" cy="484632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31C365A-E0A6-10C0-1D7F-B4E954D2252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7460" y="7903922"/>
            <a:ext cx="1456661" cy="1352184"/>
            <a:chOff x="2513041" y="1694122"/>
            <a:chExt cx="1456661" cy="135218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3C5297B0-B5C2-0101-C7DA-61F7E2C040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FC62CD7A-FB7B-68E3-0E11-A08EA76718F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DCD22CF-44BE-D802-1C3E-480362D9DE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445A34A0-0000-3078-3F2A-82E9FFADFE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30320" y="7693295"/>
            <a:ext cx="1820823" cy="1283874"/>
            <a:chOff x="4369980" y="2170799"/>
            <a:chExt cx="1456661" cy="95693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151D78D-9C44-123E-1AFA-E419862AA9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818D3209-5934-3A21-9A35-76A36245EE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72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3" grpId="0"/>
      <p:bldP spid="44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9870" y="6175709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6890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9750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42610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89868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52509" y="330793"/>
            <a:ext cx="2086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Ressourcen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5B13A35-C8AF-9D37-DB1C-D24C67231D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0581" y="7932187"/>
            <a:ext cx="1456661" cy="1349504"/>
            <a:chOff x="2513041" y="1694122"/>
            <a:chExt cx="1456661" cy="134950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9F1E9C1-1D7F-F8FF-A7AD-01B1685DA5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A3A05CD-F84E-C68E-B850-E97597FB0C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C115467-A3A7-6209-E6ED-F1668769381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29051" y="2643516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6914D3E-CF1F-ABE3-ACAB-5A7DB4F10A0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336" y="7705426"/>
            <a:ext cx="1820823" cy="1283874"/>
            <a:chOff x="4369980" y="2170799"/>
            <a:chExt cx="1456661" cy="95693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B859332-94AB-B4AF-2227-36B37D7318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BC00D2B-6C88-7856-D79F-16DA99A6F06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18708" y="2477872"/>
              <a:ext cx="1153859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Einleitung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 useBgFill="1">
        <p:nvSpPr>
          <p:cNvPr id="38" name="Grafik 60">
            <a:extLst>
              <a:ext uri="{FF2B5EF4-FFF2-40B4-BE49-F238E27FC236}">
                <a16:creationId xmlns:a16="http://schemas.microsoft.com/office/drawing/2014/main" id="{3FDC98F8-6FC3-ECB0-BD3E-A7434417E3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BE5F2C07-31A4-ED52-4274-242D62E6CF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657" t="5936" r="33735" b="36413"/>
          <a:stretch/>
        </p:blipFill>
        <p:spPr>
          <a:xfrm>
            <a:off x="4935682" y="1078678"/>
            <a:ext cx="1821038" cy="1784445"/>
          </a:xfrm>
          <a:prstGeom prst="rect">
            <a:avLst/>
          </a:prstGeom>
        </p:spPr>
      </p:pic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E53B82F6-FA61-2421-1EFE-AB572D60451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7326" y="1175636"/>
            <a:ext cx="2125903" cy="2070822"/>
            <a:chOff x="2316579" y="1249659"/>
            <a:chExt cx="2125903" cy="2070822"/>
          </a:xfrm>
        </p:grpSpPr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3B8AD491-9476-CFDF-F0C4-ECE685A236A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407001" y="1249659"/>
              <a:ext cx="1675488" cy="1668507"/>
            </a:xfrm>
            <a:prstGeom prst="rect">
              <a:avLst/>
            </a:prstGeom>
          </p:spPr>
        </p:pic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A3D38DCF-6A09-EC71-CBB4-A3D4CD4D24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6579" y="2920371"/>
              <a:ext cx="2125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Visual Studio Code</a:t>
              </a:r>
            </a:p>
          </p:txBody>
        </p: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86C891F-ACD8-B5D8-8AC1-B566F3A564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1673" y="2838309"/>
            <a:ext cx="130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WordPress</a:t>
            </a:r>
            <a:endParaRPr lang="de-DE" dirty="0"/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D9DDD71B-BBDB-AEC2-7FE3-81A73E9EAF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1893" t="35623" r="62587" b="35693"/>
          <a:stretch/>
        </p:blipFill>
        <p:spPr>
          <a:xfrm>
            <a:off x="9688019" y="1181761"/>
            <a:ext cx="1579140" cy="1540331"/>
          </a:xfrm>
          <a:prstGeom prst="rect">
            <a:avLst/>
          </a:prstGeom>
        </p:spPr>
      </p:pic>
      <p:pic>
        <p:nvPicPr>
          <p:cNvPr id="68" name="Grafik 67" descr="Ein Bild, das Schreibwaren, Stift, Feder enthält.&#10;&#10;Automatisch generierte Beschreibung">
            <a:extLst>
              <a:ext uri="{FF2B5EF4-FFF2-40B4-BE49-F238E27FC236}">
                <a16:creationId xmlns:a16="http://schemas.microsoft.com/office/drawing/2014/main" id="{913E36E8-252D-521F-0E1F-8EA51F399B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523998" y="1297142"/>
            <a:ext cx="1579140" cy="156598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861E6F79-11D8-8D0C-DC82-DEE8D45CF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523998" y="3586984"/>
            <a:ext cx="4004711" cy="2002356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081D5D2F-1AC3-FB8A-EAB3-3D73BC4503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01336" y="2651366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XAMPP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E608505-4BF5-02BA-6681-5C1122A8B8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67948" y="3503929"/>
            <a:ext cx="2256103" cy="2308617"/>
            <a:chOff x="4967948" y="3503929"/>
            <a:chExt cx="2256103" cy="2308617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8AC8702B-7F8C-E9CC-A569-D7D191DF8C4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 l="28117" r="27786" b="33814"/>
            <a:stretch/>
          </p:blipFill>
          <p:spPr>
            <a:xfrm>
              <a:off x="4967948" y="3503929"/>
              <a:ext cx="2256103" cy="1904757"/>
            </a:xfrm>
            <a:prstGeom prst="rect">
              <a:avLst/>
            </a:prstGeom>
          </p:spPr>
        </p:pic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D581E4A-0092-ED9B-E0F2-926FC50F9CD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12527" y="5412436"/>
              <a:ext cx="922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GitHub</a:t>
              </a:r>
              <a:endParaRPr lang="de-DE" dirty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52F5E47-297E-A171-5498-EEBFB24DFF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83669" y="3568966"/>
            <a:ext cx="2003872" cy="2052253"/>
            <a:chOff x="1983669" y="3568966"/>
            <a:chExt cx="2003872" cy="2052253"/>
          </a:xfrm>
        </p:grpSpPr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C3294DF1-9098-CE82-1194-16626061A7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rcRect l="20441" r="17760"/>
            <a:stretch/>
          </p:blipFill>
          <p:spPr>
            <a:xfrm>
              <a:off x="1983669" y="3568966"/>
              <a:ext cx="1985584" cy="1852198"/>
            </a:xfrm>
            <a:prstGeom prst="rect">
              <a:avLst/>
            </a:prstGeom>
          </p:spPr>
        </p:pic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FF245FC-2FEC-81C5-6C51-258C50600F9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63772" y="5221109"/>
              <a:ext cx="18237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Microsoft Word</a:t>
              </a:r>
            </a:p>
          </p:txBody>
        </p:sp>
      </p:grpSp>
      <p:grpSp>
        <p:nvGrpSpPr>
          <p:cNvPr id="91" name="Grafik 79" descr="Liste mit einfarbiger Füllung">
            <a:extLst>
              <a:ext uri="{FF2B5EF4-FFF2-40B4-BE49-F238E27FC236}">
                <a16:creationId xmlns:a16="http://schemas.microsoft.com/office/drawing/2014/main" id="{14F213BE-5812-AE55-5E8C-714804DF2DE5}"/>
              </a:ext>
            </a:extLst>
          </p:cNvPr>
          <p:cNvGrpSpPr>
            <a:grpSpLocks/>
          </p:cNvGrpSpPr>
          <p:nvPr/>
        </p:nvGrpSpPr>
        <p:grpSpPr>
          <a:xfrm rot="681038">
            <a:off x="3233131" y="3510041"/>
            <a:ext cx="562018" cy="743199"/>
            <a:chOff x="3808398" y="3213782"/>
            <a:chExt cx="630629" cy="813715"/>
          </a:xfrm>
          <a:solidFill>
            <a:srgbClr val="000000"/>
          </a:solidFill>
        </p:grpSpPr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B9FEAC4D-A459-8C39-7C8E-434A2C9D91A7}"/>
                </a:ext>
              </a:extLst>
            </p:cNvPr>
            <p:cNvSpPr>
              <a:spLocks/>
            </p:cNvSpPr>
            <p:nvPr/>
          </p:nvSpPr>
          <p:spPr>
            <a:xfrm>
              <a:off x="3808398" y="3213782"/>
              <a:ext cx="630629" cy="813715"/>
            </a:xfrm>
            <a:custGeom>
              <a:avLst/>
              <a:gdLst>
                <a:gd name="connsiteX0" fmla="*/ 569601 w 630629"/>
                <a:gd name="connsiteY0" fmla="*/ 752687 h 813715"/>
                <a:gd name="connsiteX1" fmla="*/ 61029 w 630629"/>
                <a:gd name="connsiteY1" fmla="*/ 752687 h 813715"/>
                <a:gd name="connsiteX2" fmla="*/ 61029 w 630629"/>
                <a:gd name="connsiteY2" fmla="*/ 61029 h 813715"/>
                <a:gd name="connsiteX3" fmla="*/ 569601 w 630629"/>
                <a:gd name="connsiteY3" fmla="*/ 61029 h 813715"/>
                <a:gd name="connsiteX4" fmla="*/ 569601 w 630629"/>
                <a:gd name="connsiteY4" fmla="*/ 752687 h 813715"/>
                <a:gd name="connsiteX5" fmla="*/ 630630 w 630629"/>
                <a:gd name="connsiteY5" fmla="*/ 0 h 813715"/>
                <a:gd name="connsiteX6" fmla="*/ 0 w 630629"/>
                <a:gd name="connsiteY6" fmla="*/ 0 h 813715"/>
                <a:gd name="connsiteX7" fmla="*/ 0 w 630629"/>
                <a:gd name="connsiteY7" fmla="*/ 813716 h 813715"/>
                <a:gd name="connsiteX8" fmla="*/ 630630 w 630629"/>
                <a:gd name="connsiteY8" fmla="*/ 813716 h 813715"/>
                <a:gd name="connsiteX9" fmla="*/ 630630 w 630629"/>
                <a:gd name="connsiteY9" fmla="*/ 0 h 8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0629" h="813715">
                  <a:moveTo>
                    <a:pt x="569601" y="752687"/>
                  </a:moveTo>
                  <a:lnTo>
                    <a:pt x="61029" y="752687"/>
                  </a:lnTo>
                  <a:lnTo>
                    <a:pt x="61029" y="61029"/>
                  </a:lnTo>
                  <a:lnTo>
                    <a:pt x="569601" y="61029"/>
                  </a:lnTo>
                  <a:lnTo>
                    <a:pt x="569601" y="752687"/>
                  </a:lnTo>
                  <a:close/>
                  <a:moveTo>
                    <a:pt x="630630" y="0"/>
                  </a:moveTo>
                  <a:lnTo>
                    <a:pt x="0" y="0"/>
                  </a:lnTo>
                  <a:lnTo>
                    <a:pt x="0" y="813716"/>
                  </a:lnTo>
                  <a:lnTo>
                    <a:pt x="630630" y="813716"/>
                  </a:lnTo>
                  <a:lnTo>
                    <a:pt x="630630" y="0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450271E4-F492-4F1F-CFD6-927C00482FD2}"/>
                </a:ext>
              </a:extLst>
            </p:cNvPr>
            <p:cNvSpPr>
              <a:spLocks/>
            </p:cNvSpPr>
            <p:nvPr/>
          </p:nvSpPr>
          <p:spPr>
            <a:xfrm>
              <a:off x="4225427" y="3335839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C52BEC2-EC8B-F75F-3E91-C82EDC51B61E}"/>
                </a:ext>
              </a:extLst>
            </p:cNvPr>
            <p:cNvSpPr>
              <a:spLocks/>
            </p:cNvSpPr>
            <p:nvPr/>
          </p:nvSpPr>
          <p:spPr>
            <a:xfrm>
              <a:off x="3940627" y="3356182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1692D9C5-FEEE-E201-3ECD-3F1A35BA5EB9}"/>
                </a:ext>
              </a:extLst>
            </p:cNvPr>
            <p:cNvSpPr>
              <a:spLocks/>
            </p:cNvSpPr>
            <p:nvPr/>
          </p:nvSpPr>
          <p:spPr>
            <a:xfrm>
              <a:off x="4225427" y="3498583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3EFEEB5A-39CE-754E-BA67-206C4FEF0F01}"/>
                </a:ext>
              </a:extLst>
            </p:cNvPr>
            <p:cNvSpPr>
              <a:spLocks/>
            </p:cNvSpPr>
            <p:nvPr/>
          </p:nvSpPr>
          <p:spPr>
            <a:xfrm>
              <a:off x="3940627" y="3518926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CFC8DAA-1D42-3694-4F56-6A688FB5BEFA}"/>
                </a:ext>
              </a:extLst>
            </p:cNvPr>
            <p:cNvSpPr>
              <a:spLocks/>
            </p:cNvSpPr>
            <p:nvPr/>
          </p:nvSpPr>
          <p:spPr>
            <a:xfrm>
              <a:off x="4225427" y="3661326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17164850-00A5-B593-8B0D-6C1B9AD6FB4D}"/>
                </a:ext>
              </a:extLst>
            </p:cNvPr>
            <p:cNvSpPr>
              <a:spLocks/>
            </p:cNvSpPr>
            <p:nvPr/>
          </p:nvSpPr>
          <p:spPr>
            <a:xfrm>
              <a:off x="3940627" y="3681669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3D58C488-5E2C-04EF-291D-9BA278B984C1}"/>
                </a:ext>
              </a:extLst>
            </p:cNvPr>
            <p:cNvSpPr>
              <a:spLocks/>
            </p:cNvSpPr>
            <p:nvPr/>
          </p:nvSpPr>
          <p:spPr>
            <a:xfrm>
              <a:off x="4225427" y="3824069"/>
              <a:ext cx="81371" cy="81371"/>
            </a:xfrm>
            <a:custGeom>
              <a:avLst/>
              <a:gdLst>
                <a:gd name="connsiteX0" fmla="*/ 0 w 81371"/>
                <a:gd name="connsiteY0" fmla="*/ 0 h 81371"/>
                <a:gd name="connsiteX1" fmla="*/ 81372 w 81371"/>
                <a:gd name="connsiteY1" fmla="*/ 0 h 81371"/>
                <a:gd name="connsiteX2" fmla="*/ 81372 w 81371"/>
                <a:gd name="connsiteY2" fmla="*/ 81372 h 81371"/>
                <a:gd name="connsiteX3" fmla="*/ 0 w 81371"/>
                <a:gd name="connsiteY3" fmla="*/ 81372 h 8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1" h="81371">
                  <a:moveTo>
                    <a:pt x="0" y="0"/>
                  </a:moveTo>
                  <a:lnTo>
                    <a:pt x="81372" y="0"/>
                  </a:lnTo>
                  <a:lnTo>
                    <a:pt x="81372" y="81372"/>
                  </a:lnTo>
                  <a:lnTo>
                    <a:pt x="0" y="81372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6A2FB4AD-743F-2930-2E84-5F7AE8F316FA}"/>
                </a:ext>
              </a:extLst>
            </p:cNvPr>
            <p:cNvSpPr>
              <a:spLocks/>
            </p:cNvSpPr>
            <p:nvPr/>
          </p:nvSpPr>
          <p:spPr>
            <a:xfrm>
              <a:off x="3940627" y="3844412"/>
              <a:ext cx="203428" cy="40685"/>
            </a:xfrm>
            <a:custGeom>
              <a:avLst/>
              <a:gdLst>
                <a:gd name="connsiteX0" fmla="*/ 0 w 203428"/>
                <a:gd name="connsiteY0" fmla="*/ 0 h 40685"/>
                <a:gd name="connsiteX1" fmla="*/ 203429 w 203428"/>
                <a:gd name="connsiteY1" fmla="*/ 0 h 40685"/>
                <a:gd name="connsiteX2" fmla="*/ 203429 w 203428"/>
                <a:gd name="connsiteY2" fmla="*/ 40686 h 40685"/>
                <a:gd name="connsiteX3" fmla="*/ 0 w 203428"/>
                <a:gd name="connsiteY3" fmla="*/ 40686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28" h="40685">
                  <a:moveTo>
                    <a:pt x="0" y="0"/>
                  </a:moveTo>
                  <a:lnTo>
                    <a:pt x="203429" y="0"/>
                  </a:lnTo>
                  <a:lnTo>
                    <a:pt x="203429" y="40686"/>
                  </a:lnTo>
                  <a:lnTo>
                    <a:pt x="0" y="40686"/>
                  </a:lnTo>
                  <a:close/>
                </a:path>
              </a:pathLst>
            </a:custGeom>
            <a:solidFill>
              <a:srgbClr val="000000"/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0744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7008" y="6175709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6890" y="617571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9750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42610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89868" y="5997839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85902" y="395362"/>
            <a:ext cx="142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Prozess</a:t>
            </a:r>
            <a:endParaRPr lang="de-DE" dirty="0"/>
          </a:p>
        </p:txBody>
      </p:sp>
      <p:sp useBgFill="1">
        <p:nvSpPr>
          <p:cNvPr id="38" name="Grafik 60">
            <a:extLst>
              <a:ext uri="{FF2B5EF4-FFF2-40B4-BE49-F238E27FC236}">
                <a16:creationId xmlns:a16="http://schemas.microsoft.com/office/drawing/2014/main" id="{3FDC98F8-6FC3-ECB0-BD3E-A7434417E3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5397" y="-326219"/>
            <a:ext cx="2971070" cy="2027938"/>
          </a:xfrm>
          <a:custGeom>
            <a:avLst/>
            <a:gdLst>
              <a:gd name="connsiteX0" fmla="*/ 3175033 w 3971075"/>
              <a:gd name="connsiteY0" fmla="*/ 1723231 h 2618489"/>
              <a:gd name="connsiteX1" fmla="*/ 3176174 w 3971075"/>
              <a:gd name="connsiteY1" fmla="*/ 1754023 h 2618489"/>
              <a:gd name="connsiteX2" fmla="*/ 2274072 w 3971075"/>
              <a:gd name="connsiteY2" fmla="*/ 2618490 h 2618489"/>
              <a:gd name="connsiteX3" fmla="*/ 1486016 w 3971075"/>
              <a:gd name="connsiteY3" fmla="*/ 2174852 h 2618489"/>
              <a:gd name="connsiteX4" fmla="*/ 902102 w 3971075"/>
              <a:gd name="connsiteY4" fmla="*/ 2380134 h 2618489"/>
              <a:gd name="connsiteX5" fmla="*/ 0 w 3971075"/>
              <a:gd name="connsiteY5" fmla="*/ 1515668 h 2618489"/>
              <a:gd name="connsiteX6" fmla="*/ 902102 w 3971075"/>
              <a:gd name="connsiteY6" fmla="*/ 651201 h 2618489"/>
              <a:gd name="connsiteX7" fmla="*/ 1270470 w 3971075"/>
              <a:gd name="connsiteY7" fmla="*/ 726471 h 2618489"/>
              <a:gd name="connsiteX8" fmla="*/ 2104144 w 3971075"/>
              <a:gd name="connsiteY8" fmla="*/ 192737 h 2618489"/>
              <a:gd name="connsiteX9" fmla="*/ 2432596 w 3971075"/>
              <a:gd name="connsiteY9" fmla="*/ 252041 h 2618489"/>
              <a:gd name="connsiteX10" fmla="*/ 3068971 w 3971075"/>
              <a:gd name="connsiteY10" fmla="*/ 0 h 2618489"/>
              <a:gd name="connsiteX11" fmla="*/ 3971073 w 3971075"/>
              <a:gd name="connsiteY11" fmla="*/ 864467 h 2618489"/>
              <a:gd name="connsiteX12" fmla="*/ 3175033 w 3971075"/>
              <a:gd name="connsiteY12" fmla="*/ 1723231 h 26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71075" h="2618489">
                <a:moveTo>
                  <a:pt x="3175033" y="1723231"/>
                </a:moveTo>
                <a:cubicBezTo>
                  <a:pt x="3175033" y="1733495"/>
                  <a:pt x="3176174" y="1743759"/>
                  <a:pt x="3176174" y="1754023"/>
                </a:cubicBezTo>
                <a:cubicBezTo>
                  <a:pt x="3176174" y="2231875"/>
                  <a:pt x="2772452" y="2618490"/>
                  <a:pt x="2274072" y="2618490"/>
                </a:cubicBezTo>
                <a:cubicBezTo>
                  <a:pt x="1935356" y="2618490"/>
                  <a:pt x="1639978" y="2439438"/>
                  <a:pt x="1486016" y="2174852"/>
                </a:cubicBezTo>
                <a:cubicBezTo>
                  <a:pt x="1328633" y="2302583"/>
                  <a:pt x="1124491" y="2380134"/>
                  <a:pt x="902102" y="2380134"/>
                </a:cubicBezTo>
                <a:cubicBezTo>
                  <a:pt x="403722" y="2380134"/>
                  <a:pt x="0" y="1993519"/>
                  <a:pt x="0" y="1515668"/>
                </a:cubicBezTo>
                <a:cubicBezTo>
                  <a:pt x="0" y="1037816"/>
                  <a:pt x="403722" y="651201"/>
                  <a:pt x="902102" y="651201"/>
                </a:cubicBezTo>
                <a:cubicBezTo>
                  <a:pt x="1033254" y="651201"/>
                  <a:pt x="1158705" y="678572"/>
                  <a:pt x="1270470" y="726471"/>
                </a:cubicBezTo>
                <a:cubicBezTo>
                  <a:pt x="1406184" y="412846"/>
                  <a:pt x="1727793" y="192737"/>
                  <a:pt x="2104144" y="192737"/>
                </a:cubicBezTo>
                <a:cubicBezTo>
                  <a:pt x="2220470" y="192737"/>
                  <a:pt x="2331095" y="213266"/>
                  <a:pt x="2432596" y="252041"/>
                </a:cubicBezTo>
                <a:cubicBezTo>
                  <a:pt x="2595681" y="95798"/>
                  <a:pt x="2820351" y="0"/>
                  <a:pt x="3068971" y="0"/>
                </a:cubicBezTo>
                <a:cubicBezTo>
                  <a:pt x="3567350" y="0"/>
                  <a:pt x="3971073" y="386615"/>
                  <a:pt x="3971073" y="864467"/>
                </a:cubicBezTo>
                <a:cubicBezTo>
                  <a:pt x="3972213" y="1306964"/>
                  <a:pt x="3623233" y="1673051"/>
                  <a:pt x="3175033" y="1723231"/>
                </a:cubicBezTo>
                <a:close/>
              </a:path>
            </a:pathLst>
          </a:custGeom>
          <a:ln w="113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E0B13FA-8FD7-46B9-134F-ADF589C756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53646" y="1375844"/>
            <a:ext cx="2684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Wasserfallmodell</a:t>
            </a:r>
            <a:endParaRPr lang="de-DE" dirty="0"/>
          </a:p>
        </p:txBody>
      </p:sp>
      <p:graphicFrame>
        <p:nvGraphicFramePr>
          <p:cNvPr id="5" name="Tabelle 11">
            <a:extLst>
              <a:ext uri="{FF2B5EF4-FFF2-40B4-BE49-F238E27FC236}">
                <a16:creationId xmlns:a16="http://schemas.microsoft.com/office/drawing/2014/main" id="{997E5B64-D87E-58BD-96E4-9AA85E1975FB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747766516"/>
              </p:ext>
            </p:extLst>
          </p:nvPr>
        </p:nvGraphicFramePr>
        <p:xfrm>
          <a:off x="3224051" y="2020979"/>
          <a:ext cx="5743898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65528">
                  <a:extLst>
                    <a:ext uri="{9D8B030D-6E8A-4147-A177-3AD203B41FA5}">
                      <a16:colId xmlns:a16="http://schemas.microsoft.com/office/drawing/2014/main" val="110511426"/>
                    </a:ext>
                  </a:extLst>
                </a:gridCol>
                <a:gridCol w="2278370">
                  <a:extLst>
                    <a:ext uri="{9D8B030D-6E8A-4147-A177-3AD203B41FA5}">
                      <a16:colId xmlns:a16="http://schemas.microsoft.com/office/drawing/2014/main" val="1809926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</a:rPr>
                        <a:t>Zeit in Stunden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6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0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9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Testphase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8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Einrichtung und Abnahme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42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43206"/>
                  </a:ext>
                </a:extLst>
              </a:tr>
            </a:tbl>
          </a:graphicData>
        </a:graphic>
      </p:graphicFrame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7045446-155D-F7B2-42F6-01849671F0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05673" y="7911494"/>
            <a:ext cx="1456661" cy="1357039"/>
            <a:chOff x="4369980" y="2170799"/>
            <a:chExt cx="1456661" cy="1357039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63DB1CE-429F-D3AA-ED72-D07AC7B87E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6907D3F-4E8F-F2AA-EC1F-3426ED693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2CEFCFE-B9A5-FF55-F755-DB8343BF58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BCFEDB2-6AF5-592E-DB59-D3F6CCDE47D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71489" y="7687337"/>
            <a:ext cx="1820823" cy="1283874"/>
            <a:chOff x="4369980" y="2170799"/>
            <a:chExt cx="1456661" cy="95693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8890A35-8C59-5C68-CCF4-F87393A907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43595A3-BC06-B5CB-DC7E-690D0D02E2C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98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1239" y="346117"/>
            <a:ext cx="2469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Projektkosten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C8D4923D-CDB5-A00D-2099-60D2D3D9A944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468269430"/>
              </p:ext>
            </p:extLst>
          </p:nvPr>
        </p:nvGraphicFramePr>
        <p:xfrm>
          <a:off x="1095066" y="2545348"/>
          <a:ext cx="10001869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4460">
                  <a:extLst>
                    <a:ext uri="{9D8B030D-6E8A-4147-A177-3AD203B41FA5}">
                      <a16:colId xmlns:a16="http://schemas.microsoft.com/office/drawing/2014/main" val="4233417958"/>
                    </a:ext>
                  </a:extLst>
                </a:gridCol>
                <a:gridCol w="3357349">
                  <a:extLst>
                    <a:ext uri="{9D8B030D-6E8A-4147-A177-3AD203B41FA5}">
                      <a16:colId xmlns:a16="http://schemas.microsoft.com/office/drawing/2014/main" val="3931508500"/>
                    </a:ext>
                  </a:extLst>
                </a:gridCol>
                <a:gridCol w="818866">
                  <a:extLst>
                    <a:ext uri="{9D8B030D-6E8A-4147-A177-3AD203B41FA5}">
                      <a16:colId xmlns:a16="http://schemas.microsoft.com/office/drawing/2014/main" val="3053816277"/>
                    </a:ext>
                  </a:extLst>
                </a:gridCol>
                <a:gridCol w="2524836">
                  <a:extLst>
                    <a:ext uri="{9D8B030D-6E8A-4147-A177-3AD203B41FA5}">
                      <a16:colId xmlns:a16="http://schemas.microsoft.com/office/drawing/2014/main" val="2451210219"/>
                    </a:ext>
                  </a:extLst>
                </a:gridCol>
                <a:gridCol w="1226358">
                  <a:extLst>
                    <a:ext uri="{9D8B030D-6E8A-4147-A177-3AD203B41FA5}">
                      <a16:colId xmlns:a16="http://schemas.microsoft.com/office/drawing/2014/main" val="305258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Vorgang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Kosten pro Stunde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Gesamt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3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Entwicklung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Auszubildende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80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400 €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53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Designentwurf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Mitarbeiter</a:t>
                      </a:r>
                    </a:p>
                    <a:p>
                      <a:r>
                        <a:rPr lang="de-DE" sz="2400" dirty="0"/>
                        <a:t>(</a:t>
                      </a:r>
                      <a:r>
                        <a:rPr lang="de-DE" sz="2400" dirty="0" err="1"/>
                        <a:t>Social</a:t>
                      </a:r>
                      <a:r>
                        <a:rPr lang="de-DE" sz="2400" dirty="0"/>
                        <a:t>-Media-Marketing)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6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 dirty="0"/>
                        <a:t>415 €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17294"/>
                  </a:ext>
                </a:extLst>
              </a:tr>
            </a:tbl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A2FDDBE-E459-97E1-EEB4-4DE952C83F20}"/>
              </a:ext>
            </a:extLst>
          </p:cNvPr>
          <p:cNvGrpSpPr/>
          <p:nvPr/>
        </p:nvGrpSpPr>
        <p:grpSpPr>
          <a:xfrm>
            <a:off x="4573073" y="7776092"/>
            <a:ext cx="1456661" cy="1357039"/>
            <a:chOff x="4369980" y="2170799"/>
            <a:chExt cx="1456661" cy="135703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449A3E4D-6DA4-7C95-C89F-272616D712C2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8191894-1718-DDAF-B85D-1E478F404652}"/>
                </a:ext>
              </a:extLst>
            </p:cNvPr>
            <p:cNvSpPr txBox="1"/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3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3E32A17-4AE9-5232-16B9-987736AAC257}"/>
                </a:ext>
              </a:extLst>
            </p:cNvPr>
            <p:cNvSpPr txBox="1"/>
            <p:nvPr/>
          </p:nvSpPr>
          <p:spPr>
            <a:xfrm>
              <a:off x="4605880" y="3127728"/>
              <a:ext cx="99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Analyse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DDCD47C-85E2-E24A-0B00-4D0DF5490B7C}"/>
              </a:ext>
            </a:extLst>
          </p:cNvPr>
          <p:cNvGrpSpPr/>
          <p:nvPr/>
        </p:nvGrpSpPr>
        <p:grpSpPr>
          <a:xfrm>
            <a:off x="2346051" y="7598221"/>
            <a:ext cx="1820823" cy="1283874"/>
            <a:chOff x="4369980" y="2170799"/>
            <a:chExt cx="1456661" cy="95693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E2CD2233-CCEF-8F05-A446-B5FE40097463}"/>
                </a:ext>
              </a:extLst>
            </p:cNvPr>
            <p:cNvSpPr/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5E8F38D8-30B7-9381-6D7E-3CC44E32A5D2}"/>
                </a:ext>
              </a:extLst>
            </p:cNvPr>
            <p:cNvSpPr txBox="1"/>
            <p:nvPr/>
          </p:nvSpPr>
          <p:spPr>
            <a:xfrm>
              <a:off x="4610551" y="2486612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Planung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60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>
            <a:extLst>
              <a:ext uri="{FF2B5EF4-FFF2-40B4-BE49-F238E27FC236}">
                <a16:creationId xmlns:a16="http://schemas.microsoft.com/office/drawing/2014/main" id="{770A02C2-1A79-2FB8-FFBD-91EDAD4A3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 useBgFill="1">
        <p:nvSpPr>
          <p:cNvPr id="61" name="Rechteck 60">
            <a:extLst>
              <a:ext uri="{FF2B5EF4-FFF2-40B4-BE49-F238E27FC236}">
                <a16:creationId xmlns:a16="http://schemas.microsoft.com/office/drawing/2014/main" id="{04C33913-42E9-3F12-9C02-1193EEE0F1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85800" y="6421552"/>
            <a:ext cx="13201650" cy="436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451DEEB-D1C3-2D29-C856-231A91729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2229" y="6181908"/>
            <a:ext cx="1456661" cy="1352184"/>
            <a:chOff x="2513041" y="1694122"/>
            <a:chExt cx="1456661" cy="1352184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0E89239-531C-470E-030C-DA3CC1D224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041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1183F8D-D092-9466-8336-473AC49578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71291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1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53C6A78-1630-6156-AD9D-771E80F813C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4912" y="2646196"/>
              <a:ext cx="1226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Einleitung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7EF9E-4B23-5CFE-8B22-093168C23E7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8045" y="6179480"/>
            <a:ext cx="1456661" cy="1357039"/>
            <a:chOff x="4369980" y="2170799"/>
            <a:chExt cx="1456661" cy="1357039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2F41D29-1F79-9F05-4842-A7D6A1B620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44AF15-2E56-6484-BF63-2F2994DE14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28231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2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D69BB0-AA66-202B-095A-11CBC57C56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05880" y="3127728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Planung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3927661A-DFF7-2106-8E0A-4DB3C9A623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3839" y="6175710"/>
            <a:ext cx="1456661" cy="1357039"/>
            <a:chOff x="6365357" y="2170799"/>
            <a:chExt cx="1456661" cy="135703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4BDCC60-DADF-2F24-39FC-CAE2FCD0A4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65357" y="217079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14617C-EE50-1976-7381-4B42CA12D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43143" y="24184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4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A252A21-90AA-2B44-F77C-1C1813BD12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6096" y="3127728"/>
              <a:ext cx="1014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Entwurf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1E64130-0231-802A-B2B0-8BBB8714C1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39655" y="6175709"/>
            <a:ext cx="1456661" cy="1357040"/>
            <a:chOff x="8222297" y="1694122"/>
            <a:chExt cx="1456661" cy="135704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00ADB98-75D5-7826-101E-C3170D719D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22297" y="1694122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192B39-A083-F936-CF53-3DCC9F6279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80548" y="193996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79C7D6F-CD32-C711-1215-849D2707BD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71306" y="2651052"/>
              <a:ext cx="1358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Umsetzung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25524E8-A8D0-F272-B041-7B5BB62CD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05469" y="6175712"/>
            <a:ext cx="1456661" cy="1357035"/>
            <a:chOff x="10079237" y="1213869"/>
            <a:chExt cx="1456661" cy="135703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656D84-77E8-0A77-7E6B-11529EADE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79237" y="1213869"/>
              <a:ext cx="1456661" cy="956930"/>
            </a:xfrm>
            <a:prstGeom prst="ellipse">
              <a:avLst/>
            </a:prstGeom>
            <a:solidFill>
              <a:srgbClr val="476E2C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ECE956-27DE-6780-111E-0012B86B7A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37488" y="14614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6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D260BF9-BC28-6942-23DC-A4D40AC2D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4206" y="2170794"/>
              <a:ext cx="66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Fazit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B9D043-E713-1096-5974-76990154E4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43861" y="5955323"/>
            <a:ext cx="1820823" cy="1283874"/>
            <a:chOff x="4369980" y="2170799"/>
            <a:chExt cx="1456661" cy="95693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3B79EF6-9DF8-50B2-6EA7-C52CB76296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9980" y="2170799"/>
              <a:ext cx="1456661" cy="956930"/>
            </a:xfrm>
            <a:prstGeom prst="ellipse">
              <a:avLst/>
            </a:prstGeom>
            <a:solidFill>
              <a:srgbClr val="213315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A3D7557-DE84-0141-7EF3-B580C7DC9F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3350" y="2481367"/>
              <a:ext cx="975518" cy="34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</a:rPr>
                <a:t>Analyse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C384BA4-335E-8095-83B1-FEFE3B392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2884" y="348105"/>
            <a:ext cx="3566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„</a:t>
            </a:r>
            <a:r>
              <a:rPr lang="de-DE" sz="3200" dirty="0" err="1"/>
              <a:t>Make</a:t>
            </a:r>
            <a:r>
              <a:rPr lang="de-DE" sz="3200" dirty="0"/>
              <a:t>“ oder „Buy“?</a:t>
            </a:r>
            <a:endParaRPr lang="de-DE" dirty="0"/>
          </a:p>
        </p:txBody>
      </p:sp>
      <p:sp useBgFill="1">
        <p:nvSpPr>
          <p:cNvPr id="36" name="Grafik 58">
            <a:extLst>
              <a:ext uri="{FF2B5EF4-FFF2-40B4-BE49-F238E27FC236}">
                <a16:creationId xmlns:a16="http://schemas.microsoft.com/office/drawing/2014/main" id="{2E4BE7DF-850D-D85F-1916-C34D83BB9E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4806" y="-330653"/>
            <a:ext cx="3490620" cy="2183975"/>
          </a:xfrm>
          <a:custGeom>
            <a:avLst/>
            <a:gdLst>
              <a:gd name="connsiteX0" fmla="*/ 4867978 w 5255393"/>
              <a:gd name="connsiteY0" fmla="*/ 1626670 h 3593833"/>
              <a:gd name="connsiteX1" fmla="*/ 4952199 w 5255393"/>
              <a:gd name="connsiteY1" fmla="*/ 2006868 h 3593833"/>
              <a:gd name="connsiteX2" fmla="*/ 4059455 w 5255393"/>
              <a:gd name="connsiteY2" fmla="*/ 2899611 h 3593833"/>
              <a:gd name="connsiteX3" fmla="*/ 4053439 w 5255393"/>
              <a:gd name="connsiteY3" fmla="*/ 2899611 h 3593833"/>
              <a:gd name="connsiteX4" fmla="*/ 3183556 w 5255393"/>
              <a:gd name="connsiteY4" fmla="*/ 3593833 h 3593833"/>
              <a:gd name="connsiteX5" fmla="*/ 2476099 w 5255393"/>
              <a:gd name="connsiteY5" fmla="*/ 3246120 h 3593833"/>
              <a:gd name="connsiteX6" fmla="*/ 2290813 w 5255393"/>
              <a:gd name="connsiteY6" fmla="*/ 3265371 h 3593833"/>
              <a:gd name="connsiteX7" fmla="*/ 1459431 w 5255393"/>
              <a:gd name="connsiteY7" fmla="*/ 2697480 h 3593833"/>
              <a:gd name="connsiteX8" fmla="*/ 892743 w 5255393"/>
              <a:gd name="connsiteY8" fmla="*/ 2900814 h 3593833"/>
              <a:gd name="connsiteX9" fmla="*/ 0 w 5255393"/>
              <a:gd name="connsiteY9" fmla="*/ 2008071 h 3593833"/>
              <a:gd name="connsiteX10" fmla="*/ 892743 w 5255393"/>
              <a:gd name="connsiteY10" fmla="*/ 1115327 h 3593833"/>
              <a:gd name="connsiteX11" fmla="*/ 925229 w 5255393"/>
              <a:gd name="connsiteY11" fmla="*/ 1115327 h 3593833"/>
              <a:gd name="connsiteX12" fmla="*/ 1785486 w 5255393"/>
              <a:gd name="connsiteY12" fmla="*/ 460810 h 3593833"/>
              <a:gd name="connsiteX13" fmla="*/ 2420754 w 5255393"/>
              <a:gd name="connsiteY13" fmla="*/ 726707 h 3593833"/>
              <a:gd name="connsiteX14" fmla="*/ 3206416 w 5255393"/>
              <a:gd name="connsiteY14" fmla="*/ 257476 h 3593833"/>
              <a:gd name="connsiteX15" fmla="*/ 3639553 w 5255393"/>
              <a:gd name="connsiteY15" fmla="*/ 369370 h 3593833"/>
              <a:gd name="connsiteX16" fmla="*/ 4362651 w 5255393"/>
              <a:gd name="connsiteY16" fmla="*/ 0 h 3593833"/>
              <a:gd name="connsiteX17" fmla="*/ 5255394 w 5255393"/>
              <a:gd name="connsiteY17" fmla="*/ 892743 h 3593833"/>
              <a:gd name="connsiteX18" fmla="*/ 4867978 w 5255393"/>
              <a:gd name="connsiteY18" fmla="*/ 1626670 h 35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55393" h="3593833">
                <a:moveTo>
                  <a:pt x="4867978" y="1626670"/>
                </a:moveTo>
                <a:cubicBezTo>
                  <a:pt x="4922120" y="1742173"/>
                  <a:pt x="4952199" y="1870911"/>
                  <a:pt x="4952199" y="2006868"/>
                </a:cubicBezTo>
                <a:cubicBezTo>
                  <a:pt x="4952199" y="2500162"/>
                  <a:pt x="4552750" y="2899611"/>
                  <a:pt x="4059455" y="2899611"/>
                </a:cubicBezTo>
                <a:lnTo>
                  <a:pt x="4053439" y="2899611"/>
                </a:lnTo>
                <a:cubicBezTo>
                  <a:pt x="3963202" y="3296653"/>
                  <a:pt x="3608271" y="3593833"/>
                  <a:pt x="3183556" y="3593833"/>
                </a:cubicBezTo>
                <a:cubicBezTo>
                  <a:pt x="2896001" y="3593833"/>
                  <a:pt x="2639729" y="3457876"/>
                  <a:pt x="2476099" y="3246120"/>
                </a:cubicBezTo>
                <a:cubicBezTo>
                  <a:pt x="2415941" y="3259355"/>
                  <a:pt x="2354580" y="3265371"/>
                  <a:pt x="2290813" y="3265371"/>
                </a:cubicBezTo>
                <a:cubicBezTo>
                  <a:pt x="1911818" y="3265371"/>
                  <a:pt x="1589372" y="3029552"/>
                  <a:pt x="1459431" y="2697480"/>
                </a:cubicBezTo>
                <a:cubicBezTo>
                  <a:pt x="1305426" y="2823812"/>
                  <a:pt x="1108109" y="2900814"/>
                  <a:pt x="892743" y="2900814"/>
                </a:cubicBezTo>
                <a:cubicBezTo>
                  <a:pt x="399448" y="2900814"/>
                  <a:pt x="0" y="2501366"/>
                  <a:pt x="0" y="2008071"/>
                </a:cubicBezTo>
                <a:cubicBezTo>
                  <a:pt x="0" y="1514776"/>
                  <a:pt x="399448" y="1115327"/>
                  <a:pt x="892743" y="1115327"/>
                </a:cubicBezTo>
                <a:lnTo>
                  <a:pt x="925229" y="1115327"/>
                </a:lnTo>
                <a:cubicBezTo>
                  <a:pt x="1028700" y="737536"/>
                  <a:pt x="1375210" y="460810"/>
                  <a:pt x="1785486" y="460810"/>
                </a:cubicBezTo>
                <a:cubicBezTo>
                  <a:pt x="2034540" y="460810"/>
                  <a:pt x="2258328" y="561875"/>
                  <a:pt x="2420754" y="726707"/>
                </a:cubicBezTo>
                <a:cubicBezTo>
                  <a:pt x="2571149" y="447575"/>
                  <a:pt x="2867126" y="257476"/>
                  <a:pt x="3206416" y="257476"/>
                </a:cubicBezTo>
                <a:cubicBezTo>
                  <a:pt x="3364030" y="257476"/>
                  <a:pt x="3510815" y="298383"/>
                  <a:pt x="3639553" y="369370"/>
                </a:cubicBezTo>
                <a:cubicBezTo>
                  <a:pt x="3801979" y="145582"/>
                  <a:pt x="4065471" y="0"/>
                  <a:pt x="4362651" y="0"/>
                </a:cubicBezTo>
                <a:cubicBezTo>
                  <a:pt x="4855946" y="0"/>
                  <a:pt x="5255394" y="399448"/>
                  <a:pt x="5255394" y="892743"/>
                </a:cubicBezTo>
                <a:cubicBezTo>
                  <a:pt x="5255394" y="1197142"/>
                  <a:pt x="5102593" y="1466650"/>
                  <a:pt x="4867978" y="1626670"/>
                </a:cubicBezTo>
                <a:close/>
              </a:path>
            </a:pathLst>
          </a:custGeom>
          <a:ln w="12026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E9F4A9D-5D8F-BE9E-2A50-49B5D1C3971D}"/>
              </a:ext>
            </a:extLst>
          </p:cNvPr>
          <p:cNvSpPr txBox="1">
            <a:spLocks/>
          </p:cNvSpPr>
          <p:nvPr/>
        </p:nvSpPr>
        <p:spPr>
          <a:xfrm>
            <a:off x="1955132" y="1397121"/>
            <a:ext cx="3719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JTL-Plugin</a:t>
            </a:r>
          </a:p>
          <a:p>
            <a:r>
              <a:rPr lang="de-DE" sz="2400" dirty="0"/>
              <a:t>„detaillierte Merkmalsuche“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E7C888-0222-81F2-B96C-225A0B564CAB}"/>
              </a:ext>
            </a:extLst>
          </p:cNvPr>
          <p:cNvSpPr txBox="1">
            <a:spLocks/>
          </p:cNvSpPr>
          <p:nvPr/>
        </p:nvSpPr>
        <p:spPr>
          <a:xfrm>
            <a:off x="6477631" y="1764825"/>
            <a:ext cx="3468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„Matratzenfinder“-</a:t>
            </a:r>
            <a:r>
              <a:rPr lang="de-DE" sz="2400" b="1" dirty="0"/>
              <a:t>Projekt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0D09926-59E1-696A-B933-18E1861DDFCF}"/>
              </a:ext>
            </a:extLst>
          </p:cNvPr>
          <p:cNvCxnSpPr>
            <a:cxnSpLocks/>
          </p:cNvCxnSpPr>
          <p:nvPr/>
        </p:nvCxnSpPr>
        <p:spPr>
          <a:xfrm>
            <a:off x="1945682" y="2226490"/>
            <a:ext cx="799120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FD8DA3D-615C-7DA1-A1C8-6A034AE67FB0}"/>
              </a:ext>
            </a:extLst>
          </p:cNvPr>
          <p:cNvCxnSpPr>
            <a:cxnSpLocks/>
          </p:cNvCxnSpPr>
          <p:nvPr/>
        </p:nvCxnSpPr>
        <p:spPr>
          <a:xfrm flipH="1">
            <a:off x="6141811" y="1629000"/>
            <a:ext cx="0" cy="36000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36B3888-C970-6B07-8959-BC96151B96A3}"/>
              </a:ext>
            </a:extLst>
          </p:cNvPr>
          <p:cNvSpPr txBox="1">
            <a:spLocks/>
          </p:cNvSpPr>
          <p:nvPr/>
        </p:nvSpPr>
        <p:spPr>
          <a:xfrm>
            <a:off x="1955132" y="2472683"/>
            <a:ext cx="3494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75€ Kaufpreis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35€ Jahresverlängerung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DABBBEF-FBB5-7D6D-4EFF-39CE99957A03}"/>
              </a:ext>
            </a:extLst>
          </p:cNvPr>
          <p:cNvSpPr txBox="1">
            <a:spLocks/>
          </p:cNvSpPr>
          <p:nvPr/>
        </p:nvSpPr>
        <p:spPr>
          <a:xfrm>
            <a:off x="6477631" y="2472683"/>
            <a:ext cx="2935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415€ Projektkosten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BFBF0CD-AE96-E0A1-ACF3-EA0225BFA9A3}"/>
              </a:ext>
            </a:extLst>
          </p:cNvPr>
          <p:cNvSpPr txBox="1">
            <a:spLocks/>
          </p:cNvSpPr>
          <p:nvPr/>
        </p:nvSpPr>
        <p:spPr>
          <a:xfrm>
            <a:off x="1955131" y="3545992"/>
            <a:ext cx="3827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Unklare</a:t>
            </a:r>
            <a:r>
              <a:rPr lang="de-DE" sz="2400" dirty="0"/>
              <a:t> Individualisierung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Mögliche Komplikationen </a:t>
            </a:r>
            <a:r>
              <a:rPr lang="de-DE" sz="2400" dirty="0"/>
              <a:t>mit Kompatibilität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Keine Konfigurationen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EB6F2F7-B38C-BCE0-01B1-DF2C45DE65AE}"/>
              </a:ext>
            </a:extLst>
          </p:cNvPr>
          <p:cNvSpPr txBox="1">
            <a:spLocks/>
          </p:cNvSpPr>
          <p:nvPr/>
        </p:nvSpPr>
        <p:spPr>
          <a:xfrm>
            <a:off x="6500741" y="3551605"/>
            <a:ext cx="3745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b="1" dirty="0"/>
              <a:t>Design</a:t>
            </a:r>
            <a:r>
              <a:rPr lang="de-DE" sz="2400" dirty="0"/>
              <a:t> enthalten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400" dirty="0"/>
              <a:t>Keine </a:t>
            </a:r>
            <a:r>
              <a:rPr lang="de-DE" sz="2400" b="1" dirty="0"/>
              <a:t>Konfiguration</a:t>
            </a:r>
            <a:r>
              <a:rPr lang="de-DE" sz="2400" dirty="0"/>
              <a:t> nötig</a:t>
            </a:r>
          </a:p>
        </p:txBody>
      </p:sp>
    </p:spTree>
    <p:extLst>
      <p:ext uri="{BB962C8B-B14F-4D97-AF65-F5344CB8AC3E}">
        <p14:creationId xmlns:p14="http://schemas.microsoft.com/office/powerpoint/2010/main" val="22420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8" grpId="0" build="p"/>
      <p:bldP spid="24" grpId="0"/>
      <p:bldP spid="25" grpId="0" build="p"/>
      <p:bldP spid="27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Microsoft Office PowerPoint</Application>
  <PresentationFormat>Breitbild</PresentationFormat>
  <Paragraphs>581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Cindy Hinze</dc:creator>
  <cp:lastModifiedBy>Cindy Hinze</cp:lastModifiedBy>
  <cp:revision>52</cp:revision>
  <dcterms:created xsi:type="dcterms:W3CDTF">2023-06-12T09:07:24Z</dcterms:created>
  <dcterms:modified xsi:type="dcterms:W3CDTF">2023-06-22T11:35:27Z</dcterms:modified>
</cp:coreProperties>
</file>